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0"/>
  </p:notesMasterIdLst>
  <p:handoutMasterIdLst>
    <p:handoutMasterId r:id="rId31"/>
  </p:handoutMasterIdLst>
  <p:sldIdLst>
    <p:sldId id="280" r:id="rId2"/>
    <p:sldId id="326" r:id="rId3"/>
    <p:sldId id="325" r:id="rId4"/>
    <p:sldId id="390" r:id="rId5"/>
    <p:sldId id="327" r:id="rId6"/>
    <p:sldId id="330" r:id="rId7"/>
    <p:sldId id="331" r:id="rId8"/>
    <p:sldId id="332" r:id="rId9"/>
    <p:sldId id="333" r:id="rId10"/>
    <p:sldId id="349" r:id="rId11"/>
    <p:sldId id="335" r:id="rId12"/>
    <p:sldId id="350" r:id="rId13"/>
    <p:sldId id="337" r:id="rId14"/>
    <p:sldId id="351" r:id="rId15"/>
    <p:sldId id="339" r:id="rId16"/>
    <p:sldId id="352" r:id="rId17"/>
    <p:sldId id="341" r:id="rId18"/>
    <p:sldId id="354" r:id="rId19"/>
    <p:sldId id="343" r:id="rId20"/>
    <p:sldId id="353" r:id="rId21"/>
    <p:sldId id="345" r:id="rId22"/>
    <p:sldId id="355" r:id="rId23"/>
    <p:sldId id="347" r:id="rId24"/>
    <p:sldId id="356" r:id="rId25"/>
    <p:sldId id="357" r:id="rId26"/>
    <p:sldId id="358" r:id="rId27"/>
    <p:sldId id="359" r:id="rId28"/>
    <p:sldId id="360" r:id="rId29"/>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8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8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8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8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84" charset="-128"/>
        <a:cs typeface="Arial" charset="0"/>
      </a:defRPr>
    </a:lvl5pPr>
    <a:lvl6pPr marL="2286000" algn="l" defTabSz="914400" rtl="0" eaLnBrk="1" latinLnBrk="0" hangingPunct="1">
      <a:defRPr sz="2400" kern="1200">
        <a:solidFill>
          <a:schemeClr val="tx1"/>
        </a:solidFill>
        <a:latin typeface="Arial" charset="0"/>
        <a:ea typeface="ＭＳ Ｐゴシック" pitchFamily="84" charset="-128"/>
        <a:cs typeface="Arial" charset="0"/>
      </a:defRPr>
    </a:lvl6pPr>
    <a:lvl7pPr marL="2743200" algn="l" defTabSz="914400" rtl="0" eaLnBrk="1" latinLnBrk="0" hangingPunct="1">
      <a:defRPr sz="2400" kern="1200">
        <a:solidFill>
          <a:schemeClr val="tx1"/>
        </a:solidFill>
        <a:latin typeface="Arial" charset="0"/>
        <a:ea typeface="ＭＳ Ｐゴシック" pitchFamily="84" charset="-128"/>
        <a:cs typeface="Arial" charset="0"/>
      </a:defRPr>
    </a:lvl7pPr>
    <a:lvl8pPr marL="3200400" algn="l" defTabSz="914400" rtl="0" eaLnBrk="1" latinLnBrk="0" hangingPunct="1">
      <a:defRPr sz="2400" kern="1200">
        <a:solidFill>
          <a:schemeClr val="tx1"/>
        </a:solidFill>
        <a:latin typeface="Arial" charset="0"/>
        <a:ea typeface="ＭＳ Ｐゴシック" pitchFamily="84" charset="-128"/>
        <a:cs typeface="Arial" charset="0"/>
      </a:defRPr>
    </a:lvl8pPr>
    <a:lvl9pPr marL="3657600" algn="l" defTabSz="914400" rtl="0" eaLnBrk="1" latinLnBrk="0" hangingPunct="1">
      <a:defRPr sz="2400" kern="1200">
        <a:solidFill>
          <a:schemeClr val="tx1"/>
        </a:solidFill>
        <a:latin typeface="Arial" charset="0"/>
        <a:ea typeface="ＭＳ Ｐゴシック" pitchFamily="8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2603"/>
    <a:srgbClr val="692F03"/>
    <a:srgbClr val="FF0000"/>
    <a:srgbClr val="00FFCC"/>
    <a:srgbClr val="99CCFF"/>
    <a:srgbClr val="FF66FF"/>
    <a:srgbClr val="FF99CC"/>
    <a:srgbClr val="FF66CC"/>
    <a:srgbClr val="FF00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88" autoAdjust="0"/>
    <p:restoredTop sz="96089" autoAdjust="0"/>
  </p:normalViewPr>
  <p:slideViewPr>
    <p:cSldViewPr>
      <p:cViewPr varScale="1">
        <p:scale>
          <a:sx n="72" d="100"/>
          <a:sy n="72" d="100"/>
        </p:scale>
        <p:origin x="1638" y="72"/>
      </p:cViewPr>
      <p:guideLst>
        <p:guide orient="horz" pos="2160"/>
        <p:guide pos="2880"/>
      </p:guideLst>
    </p:cSldViewPr>
  </p:slideViewPr>
  <p:outlineViewPr>
    <p:cViewPr>
      <p:scale>
        <a:sx n="33" d="100"/>
        <a:sy n="33" d="100"/>
      </p:scale>
      <p:origin x="0" y="5264"/>
    </p:cViewPr>
  </p:outlineViewPr>
  <p:notesTextViewPr>
    <p:cViewPr>
      <p:scale>
        <a:sx n="100" d="100"/>
        <a:sy n="100" d="100"/>
      </p:scale>
      <p:origin x="0" y="0"/>
    </p:cViewPr>
  </p:notesTextViewPr>
  <p:sorterViewPr>
    <p:cViewPr>
      <p:scale>
        <a:sx n="100" d="100"/>
        <a:sy n="100" d="100"/>
      </p:scale>
      <p:origin x="0" y="-5682"/>
    </p:cViewPr>
  </p:sorterViewPr>
  <p:notesViewPr>
    <p:cSldViewPr>
      <p:cViewPr varScale="1">
        <p:scale>
          <a:sx n="53" d="100"/>
          <a:sy n="53" d="100"/>
        </p:scale>
        <p:origin x="-1878"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CF5648-E65D-4313-942B-DC7D8A3E8DA2}" type="doc">
      <dgm:prSet loTypeId="urn:microsoft.com/office/officeart/2005/8/layout/target1" loCatId="relationship" qsTypeId="urn:microsoft.com/office/officeart/2005/8/quickstyle/3d3" qsCatId="3D" csTypeId="urn:microsoft.com/office/officeart/2005/8/colors/colorful1#1" csCatId="colorful" phldr="1"/>
      <dgm:spPr/>
      <dgm:t>
        <a:bodyPr/>
        <a:lstStyle/>
        <a:p>
          <a:endParaRPr lang="en-US"/>
        </a:p>
      </dgm:t>
    </dgm:pt>
    <dgm:pt modelId="{C8D31F48-8719-472E-838A-99D618AA2DB6}">
      <dgm:prSet phldrT="[Text]"/>
      <dgm:spPr/>
      <dgm:t>
        <a:bodyPr/>
        <a:lstStyle/>
        <a:p>
          <a:r>
            <a:rPr lang="en-US" dirty="0"/>
            <a:t>Respect the Rules</a:t>
          </a:r>
        </a:p>
      </dgm:t>
    </dgm:pt>
    <dgm:pt modelId="{FA38B802-7DC2-4F0C-A871-0E4C7976B3F1}" type="parTrans" cxnId="{BD1F20F6-9FE5-44F7-B12A-08FD6984628C}">
      <dgm:prSet/>
      <dgm:spPr/>
      <dgm:t>
        <a:bodyPr/>
        <a:lstStyle/>
        <a:p>
          <a:endParaRPr lang="en-US"/>
        </a:p>
      </dgm:t>
    </dgm:pt>
    <dgm:pt modelId="{4DE1C967-6A3B-403A-9433-34E90402B97C}" type="sibTrans" cxnId="{BD1F20F6-9FE5-44F7-B12A-08FD6984628C}">
      <dgm:prSet/>
      <dgm:spPr/>
      <dgm:t>
        <a:bodyPr/>
        <a:lstStyle/>
        <a:p>
          <a:endParaRPr lang="en-US"/>
        </a:p>
      </dgm:t>
    </dgm:pt>
    <dgm:pt modelId="{6A34A660-A7DC-4E7D-BC04-2CE5130FC401}">
      <dgm:prSet phldrT="[Text]"/>
      <dgm:spPr/>
      <dgm:t>
        <a:bodyPr/>
        <a:lstStyle/>
        <a:p>
          <a:r>
            <a:rPr lang="en-US" dirty="0"/>
            <a:t>Respect the officials &amp; accept their decisions </a:t>
          </a:r>
        </a:p>
      </dgm:t>
    </dgm:pt>
    <dgm:pt modelId="{197B110C-5F1D-4B73-A899-1271A4D0313E}" type="parTrans" cxnId="{B994215B-7970-4D94-B1C0-6B7D178264B2}">
      <dgm:prSet/>
      <dgm:spPr/>
      <dgm:t>
        <a:bodyPr/>
        <a:lstStyle/>
        <a:p>
          <a:endParaRPr lang="en-US"/>
        </a:p>
      </dgm:t>
    </dgm:pt>
    <dgm:pt modelId="{B6265C9D-07E6-443D-94FD-060A724A4ACC}" type="sibTrans" cxnId="{B994215B-7970-4D94-B1C0-6B7D178264B2}">
      <dgm:prSet/>
      <dgm:spPr/>
      <dgm:t>
        <a:bodyPr/>
        <a:lstStyle/>
        <a:p>
          <a:endParaRPr lang="en-US"/>
        </a:p>
      </dgm:t>
    </dgm:pt>
    <dgm:pt modelId="{E91F1FA8-5602-4837-930F-5034D6190230}">
      <dgm:prSet phldrT="[Text]"/>
      <dgm:spPr/>
      <dgm:t>
        <a:bodyPr/>
        <a:lstStyle/>
        <a:p>
          <a:r>
            <a:rPr lang="en-US" dirty="0"/>
            <a:t>Respect your opponent</a:t>
          </a:r>
        </a:p>
      </dgm:t>
    </dgm:pt>
    <dgm:pt modelId="{73F6C057-ADD3-4EA2-BBCB-4D53EB5F8131}" type="parTrans" cxnId="{97036AF5-9A86-45B5-AEFC-3292320D4F0A}">
      <dgm:prSet/>
      <dgm:spPr/>
      <dgm:t>
        <a:bodyPr/>
        <a:lstStyle/>
        <a:p>
          <a:endParaRPr lang="en-US"/>
        </a:p>
      </dgm:t>
    </dgm:pt>
    <dgm:pt modelId="{1BC42A61-631E-4DF7-8010-B2B3E13EB3B5}" type="sibTrans" cxnId="{97036AF5-9A86-45B5-AEFC-3292320D4F0A}">
      <dgm:prSet/>
      <dgm:spPr/>
      <dgm:t>
        <a:bodyPr/>
        <a:lstStyle/>
        <a:p>
          <a:endParaRPr lang="en-US"/>
        </a:p>
      </dgm:t>
    </dgm:pt>
    <dgm:pt modelId="{250AD2C1-60C0-4182-80A9-BFABB4176370}">
      <dgm:prSet phldrT="[Text]"/>
      <dgm:spPr/>
      <dgm:t>
        <a:bodyPr/>
        <a:lstStyle/>
        <a:p>
          <a:r>
            <a:rPr lang="en-US" dirty="0"/>
            <a:t>Give everybody an equal </a:t>
          </a:r>
        </a:p>
        <a:p>
          <a:r>
            <a:rPr lang="en-US" dirty="0"/>
            <a:t>chance to participate </a:t>
          </a:r>
        </a:p>
      </dgm:t>
    </dgm:pt>
    <dgm:pt modelId="{F90D0573-2A7D-416D-B281-B7F7FEBE48DF}" type="sibTrans" cxnId="{C85AEF7C-071E-412B-8FB0-00845221745B}">
      <dgm:prSet/>
      <dgm:spPr/>
      <dgm:t>
        <a:bodyPr/>
        <a:lstStyle/>
        <a:p>
          <a:endParaRPr lang="en-US"/>
        </a:p>
      </dgm:t>
    </dgm:pt>
    <dgm:pt modelId="{D15F2BE1-0327-48FD-88FA-A37A89D1D9E9}" type="parTrans" cxnId="{C85AEF7C-071E-412B-8FB0-00845221745B}">
      <dgm:prSet/>
      <dgm:spPr/>
      <dgm:t>
        <a:bodyPr/>
        <a:lstStyle/>
        <a:p>
          <a:endParaRPr lang="en-US"/>
        </a:p>
      </dgm:t>
    </dgm:pt>
    <dgm:pt modelId="{822B9186-DB12-426B-84BE-8D6BD37FFD34}">
      <dgm:prSet/>
      <dgm:spPr/>
      <dgm:t>
        <a:bodyPr/>
        <a:lstStyle/>
        <a:p>
          <a:r>
            <a:rPr lang="en-US" dirty="0"/>
            <a:t>Maintain your self-control </a:t>
          </a:r>
        </a:p>
        <a:p>
          <a:r>
            <a:rPr lang="en-US" dirty="0"/>
            <a:t>at all times!</a:t>
          </a:r>
        </a:p>
      </dgm:t>
    </dgm:pt>
    <dgm:pt modelId="{05846246-06CE-47B3-A2A9-F3A9180D6100}" type="parTrans" cxnId="{D0287C0A-A273-4CED-9FA8-AE3DD56D6A7F}">
      <dgm:prSet/>
      <dgm:spPr/>
      <dgm:t>
        <a:bodyPr/>
        <a:lstStyle/>
        <a:p>
          <a:endParaRPr lang="en-US"/>
        </a:p>
      </dgm:t>
    </dgm:pt>
    <dgm:pt modelId="{2CA8F1A0-FA5E-42D3-8CA7-9E7B5AB5CB40}" type="sibTrans" cxnId="{D0287C0A-A273-4CED-9FA8-AE3DD56D6A7F}">
      <dgm:prSet/>
      <dgm:spPr/>
      <dgm:t>
        <a:bodyPr/>
        <a:lstStyle/>
        <a:p>
          <a:endParaRPr lang="en-US"/>
        </a:p>
      </dgm:t>
    </dgm:pt>
    <dgm:pt modelId="{925A5B4B-F4E4-46A9-B66B-F4885E2DB70E}" type="pres">
      <dgm:prSet presAssocID="{90CF5648-E65D-4313-942B-DC7D8A3E8DA2}" presName="composite" presStyleCnt="0">
        <dgm:presLayoutVars>
          <dgm:chMax val="5"/>
          <dgm:dir/>
          <dgm:resizeHandles val="exact"/>
        </dgm:presLayoutVars>
      </dgm:prSet>
      <dgm:spPr/>
    </dgm:pt>
    <dgm:pt modelId="{6F16B743-19CE-455D-BEEB-156FD05269C0}" type="pres">
      <dgm:prSet presAssocID="{C8D31F48-8719-472E-838A-99D618AA2DB6}" presName="circle1" presStyleLbl="lnNode1" presStyleIdx="0" presStyleCnt="5"/>
      <dgm:spPr/>
    </dgm:pt>
    <dgm:pt modelId="{C4B9B800-C369-4467-A240-9546CFB93BE9}" type="pres">
      <dgm:prSet presAssocID="{C8D31F48-8719-472E-838A-99D618AA2DB6}" presName="text1" presStyleLbl="revTx" presStyleIdx="0" presStyleCnt="5" custScaleX="114992" custLinFactNeighborX="3441" custLinFactNeighborY="-115">
        <dgm:presLayoutVars>
          <dgm:bulletEnabled val="1"/>
        </dgm:presLayoutVars>
      </dgm:prSet>
      <dgm:spPr/>
    </dgm:pt>
    <dgm:pt modelId="{108EB78A-6F8C-412B-A3EB-3A5C1CD0FB88}" type="pres">
      <dgm:prSet presAssocID="{C8D31F48-8719-472E-838A-99D618AA2DB6}" presName="line1" presStyleLbl="callout" presStyleIdx="0" presStyleCnt="10"/>
      <dgm:spPr/>
    </dgm:pt>
    <dgm:pt modelId="{794F66A6-7D01-4FF8-8591-B0B28062EF12}" type="pres">
      <dgm:prSet presAssocID="{C8D31F48-8719-472E-838A-99D618AA2DB6}" presName="d1" presStyleLbl="callout" presStyleIdx="1" presStyleCnt="10" custLinFactNeighborX="571" custLinFactNeighborY="-578"/>
      <dgm:spPr/>
    </dgm:pt>
    <dgm:pt modelId="{7B7879A4-B586-4783-A8D1-A741B68C69FF}" type="pres">
      <dgm:prSet presAssocID="{6A34A660-A7DC-4E7D-BC04-2CE5130FC401}" presName="circle2" presStyleLbl="lnNode1" presStyleIdx="1" presStyleCnt="5"/>
      <dgm:spPr/>
    </dgm:pt>
    <dgm:pt modelId="{6023C57D-3EF9-45FE-8AE4-5C49510A7105}" type="pres">
      <dgm:prSet presAssocID="{6A34A660-A7DC-4E7D-BC04-2CE5130FC401}" presName="text2" presStyleLbl="revTx" presStyleIdx="1" presStyleCnt="5" custScaleX="139514" custLinFactNeighborX="16763" custLinFactNeighborY="-10831">
        <dgm:presLayoutVars>
          <dgm:bulletEnabled val="1"/>
        </dgm:presLayoutVars>
      </dgm:prSet>
      <dgm:spPr/>
    </dgm:pt>
    <dgm:pt modelId="{161A7899-B8AE-42D9-99B8-2F8449ED738C}" type="pres">
      <dgm:prSet presAssocID="{6A34A660-A7DC-4E7D-BC04-2CE5130FC401}" presName="line2" presStyleLbl="callout" presStyleIdx="2" presStyleCnt="10"/>
      <dgm:spPr/>
    </dgm:pt>
    <dgm:pt modelId="{F7347499-DC83-4404-B774-F5090BCBBA8A}" type="pres">
      <dgm:prSet presAssocID="{6A34A660-A7DC-4E7D-BC04-2CE5130FC401}" presName="d2" presStyleLbl="callout" presStyleIdx="3" presStyleCnt="10"/>
      <dgm:spPr/>
    </dgm:pt>
    <dgm:pt modelId="{011CABA9-7464-415F-9BE8-FF7912610F2C}" type="pres">
      <dgm:prSet presAssocID="{E91F1FA8-5602-4837-930F-5034D6190230}" presName="circle3" presStyleLbl="lnNode1" presStyleIdx="2" presStyleCnt="5"/>
      <dgm:spPr/>
    </dgm:pt>
    <dgm:pt modelId="{DBEAA4DD-A2B7-44F9-9A98-40250FEA7FDC}" type="pres">
      <dgm:prSet presAssocID="{E91F1FA8-5602-4837-930F-5034D6190230}" presName="text3" presStyleLbl="revTx" presStyleIdx="2" presStyleCnt="5" custScaleX="158899" custLinFactNeighborX="37347" custLinFactNeighborY="3315">
        <dgm:presLayoutVars>
          <dgm:bulletEnabled val="1"/>
        </dgm:presLayoutVars>
      </dgm:prSet>
      <dgm:spPr/>
    </dgm:pt>
    <dgm:pt modelId="{5508E470-E4DC-48A8-9767-8390E5576A9E}" type="pres">
      <dgm:prSet presAssocID="{E91F1FA8-5602-4837-930F-5034D6190230}" presName="line3" presStyleLbl="callout" presStyleIdx="4" presStyleCnt="10"/>
      <dgm:spPr/>
    </dgm:pt>
    <dgm:pt modelId="{EAB0C026-ABA4-428E-BE4F-1800AE4D29D6}" type="pres">
      <dgm:prSet presAssocID="{E91F1FA8-5602-4837-930F-5034D6190230}" presName="d3" presStyleLbl="callout" presStyleIdx="5" presStyleCnt="10"/>
      <dgm:spPr/>
    </dgm:pt>
    <dgm:pt modelId="{9E6C10E7-289A-4ED0-8C22-61FA7FA1DF08}" type="pres">
      <dgm:prSet presAssocID="{250AD2C1-60C0-4182-80A9-BFABB4176370}" presName="circle4" presStyleLbl="lnNode1" presStyleIdx="3" presStyleCnt="5" custScaleX="100000" custScaleY="100000"/>
      <dgm:spPr/>
    </dgm:pt>
    <dgm:pt modelId="{9CB914D4-50B5-40B7-85F1-985C6C6FE6B1}" type="pres">
      <dgm:prSet presAssocID="{250AD2C1-60C0-4182-80A9-BFABB4176370}" presName="text4" presStyleLbl="revTx" presStyleIdx="3" presStyleCnt="5" custScaleX="164911" custLinFactNeighborX="33694" custLinFactNeighborY="-4249">
        <dgm:presLayoutVars>
          <dgm:bulletEnabled val="1"/>
        </dgm:presLayoutVars>
      </dgm:prSet>
      <dgm:spPr/>
    </dgm:pt>
    <dgm:pt modelId="{79F80D6F-786C-47AB-B47A-047D60C0414F}" type="pres">
      <dgm:prSet presAssocID="{250AD2C1-60C0-4182-80A9-BFABB4176370}" presName="line4" presStyleLbl="callout" presStyleIdx="6" presStyleCnt="10"/>
      <dgm:spPr/>
    </dgm:pt>
    <dgm:pt modelId="{FF213307-099D-4BC5-8D68-F83A2ADFAF05}" type="pres">
      <dgm:prSet presAssocID="{250AD2C1-60C0-4182-80A9-BFABB4176370}" presName="d4" presStyleLbl="callout" presStyleIdx="7" presStyleCnt="10"/>
      <dgm:spPr/>
    </dgm:pt>
    <dgm:pt modelId="{31532C63-E88E-429A-B399-12C9A032B409}" type="pres">
      <dgm:prSet presAssocID="{822B9186-DB12-426B-84BE-8D6BD37FFD34}" presName="circle5" presStyleLbl="lnNode1" presStyleIdx="4" presStyleCnt="5" custScaleX="100001" custScaleY="100001"/>
      <dgm:spPr/>
    </dgm:pt>
    <dgm:pt modelId="{106FF8C6-C39A-4E84-A6B8-8C38B10C3C31}" type="pres">
      <dgm:prSet presAssocID="{822B9186-DB12-426B-84BE-8D6BD37FFD34}" presName="text5" presStyleLbl="revTx" presStyleIdx="4" presStyleCnt="5" custScaleX="154324" custLinFactNeighborX="23107" custLinFactNeighborY="-7907">
        <dgm:presLayoutVars>
          <dgm:bulletEnabled val="1"/>
        </dgm:presLayoutVars>
      </dgm:prSet>
      <dgm:spPr/>
    </dgm:pt>
    <dgm:pt modelId="{5EC37107-0F7A-4224-9971-61B3A196A851}" type="pres">
      <dgm:prSet presAssocID="{822B9186-DB12-426B-84BE-8D6BD37FFD34}" presName="line5" presStyleLbl="callout" presStyleIdx="8" presStyleCnt="10"/>
      <dgm:spPr/>
    </dgm:pt>
    <dgm:pt modelId="{E6B2DE79-8F7B-403D-9FF1-BCA2AF06090D}" type="pres">
      <dgm:prSet presAssocID="{822B9186-DB12-426B-84BE-8D6BD37FFD34}" presName="d5" presStyleLbl="callout" presStyleIdx="9" presStyleCnt="10"/>
      <dgm:spPr/>
    </dgm:pt>
  </dgm:ptLst>
  <dgm:cxnLst>
    <dgm:cxn modelId="{D0287C0A-A273-4CED-9FA8-AE3DD56D6A7F}" srcId="{90CF5648-E65D-4313-942B-DC7D8A3E8DA2}" destId="{822B9186-DB12-426B-84BE-8D6BD37FFD34}" srcOrd="4" destOrd="0" parTransId="{05846246-06CE-47B3-A2A9-F3A9180D6100}" sibTransId="{2CA8F1A0-FA5E-42D3-8CA7-9E7B5AB5CB40}"/>
    <dgm:cxn modelId="{770C012F-8F43-4734-93FA-D2C6A74B5F0F}" type="presOf" srcId="{6A34A660-A7DC-4E7D-BC04-2CE5130FC401}" destId="{6023C57D-3EF9-45FE-8AE4-5C49510A7105}" srcOrd="0" destOrd="0" presId="urn:microsoft.com/office/officeart/2005/8/layout/target1"/>
    <dgm:cxn modelId="{B994215B-7970-4D94-B1C0-6B7D178264B2}" srcId="{90CF5648-E65D-4313-942B-DC7D8A3E8DA2}" destId="{6A34A660-A7DC-4E7D-BC04-2CE5130FC401}" srcOrd="1" destOrd="0" parTransId="{197B110C-5F1D-4B73-A899-1271A4D0313E}" sibTransId="{B6265C9D-07E6-443D-94FD-060A724A4ACC}"/>
    <dgm:cxn modelId="{EC541E5E-C71A-4950-997C-62E42D415D3B}" type="presOf" srcId="{822B9186-DB12-426B-84BE-8D6BD37FFD34}" destId="{106FF8C6-C39A-4E84-A6B8-8C38B10C3C31}" srcOrd="0" destOrd="0" presId="urn:microsoft.com/office/officeart/2005/8/layout/target1"/>
    <dgm:cxn modelId="{336EC057-1AAF-48AF-83A9-5BF6A67805A4}" type="presOf" srcId="{E91F1FA8-5602-4837-930F-5034D6190230}" destId="{DBEAA4DD-A2B7-44F9-9A98-40250FEA7FDC}" srcOrd="0" destOrd="0" presId="urn:microsoft.com/office/officeart/2005/8/layout/target1"/>
    <dgm:cxn modelId="{C85AEF7C-071E-412B-8FB0-00845221745B}" srcId="{90CF5648-E65D-4313-942B-DC7D8A3E8DA2}" destId="{250AD2C1-60C0-4182-80A9-BFABB4176370}" srcOrd="3" destOrd="0" parTransId="{D15F2BE1-0327-48FD-88FA-A37A89D1D9E9}" sibTransId="{F90D0573-2A7D-416D-B281-B7F7FEBE48DF}"/>
    <dgm:cxn modelId="{5B1489AF-A5FE-4540-9F5B-1FDF13544B58}" type="presOf" srcId="{90CF5648-E65D-4313-942B-DC7D8A3E8DA2}" destId="{925A5B4B-F4E4-46A9-B66B-F4885E2DB70E}" srcOrd="0" destOrd="0" presId="urn:microsoft.com/office/officeart/2005/8/layout/target1"/>
    <dgm:cxn modelId="{28978BB5-8C53-4528-88C1-FEA1BEC46698}" type="presOf" srcId="{250AD2C1-60C0-4182-80A9-BFABB4176370}" destId="{9CB914D4-50B5-40B7-85F1-985C6C6FE6B1}" srcOrd="0" destOrd="0" presId="urn:microsoft.com/office/officeart/2005/8/layout/target1"/>
    <dgm:cxn modelId="{705EA1DD-7C93-4861-96F2-A206421C9D25}" type="presOf" srcId="{C8D31F48-8719-472E-838A-99D618AA2DB6}" destId="{C4B9B800-C369-4467-A240-9546CFB93BE9}" srcOrd="0" destOrd="0" presId="urn:microsoft.com/office/officeart/2005/8/layout/target1"/>
    <dgm:cxn modelId="{97036AF5-9A86-45B5-AEFC-3292320D4F0A}" srcId="{90CF5648-E65D-4313-942B-DC7D8A3E8DA2}" destId="{E91F1FA8-5602-4837-930F-5034D6190230}" srcOrd="2" destOrd="0" parTransId="{73F6C057-ADD3-4EA2-BBCB-4D53EB5F8131}" sibTransId="{1BC42A61-631E-4DF7-8010-B2B3E13EB3B5}"/>
    <dgm:cxn modelId="{BD1F20F6-9FE5-44F7-B12A-08FD6984628C}" srcId="{90CF5648-E65D-4313-942B-DC7D8A3E8DA2}" destId="{C8D31F48-8719-472E-838A-99D618AA2DB6}" srcOrd="0" destOrd="0" parTransId="{FA38B802-7DC2-4F0C-A871-0E4C7976B3F1}" sibTransId="{4DE1C967-6A3B-403A-9433-34E90402B97C}"/>
    <dgm:cxn modelId="{376D20D7-5BA5-47DF-AA47-ACA076F0F69F}" type="presParOf" srcId="{925A5B4B-F4E4-46A9-B66B-F4885E2DB70E}" destId="{6F16B743-19CE-455D-BEEB-156FD05269C0}" srcOrd="0" destOrd="0" presId="urn:microsoft.com/office/officeart/2005/8/layout/target1"/>
    <dgm:cxn modelId="{56988803-B8C6-41BD-9BE3-37A24602C80C}" type="presParOf" srcId="{925A5B4B-F4E4-46A9-B66B-F4885E2DB70E}" destId="{C4B9B800-C369-4467-A240-9546CFB93BE9}" srcOrd="1" destOrd="0" presId="urn:microsoft.com/office/officeart/2005/8/layout/target1"/>
    <dgm:cxn modelId="{9597DE1F-791D-4375-803F-97D564995D68}" type="presParOf" srcId="{925A5B4B-F4E4-46A9-B66B-F4885E2DB70E}" destId="{108EB78A-6F8C-412B-A3EB-3A5C1CD0FB88}" srcOrd="2" destOrd="0" presId="urn:microsoft.com/office/officeart/2005/8/layout/target1"/>
    <dgm:cxn modelId="{60AE87B4-1421-48DD-B52D-E3DA4AFB90EA}" type="presParOf" srcId="{925A5B4B-F4E4-46A9-B66B-F4885E2DB70E}" destId="{794F66A6-7D01-4FF8-8591-B0B28062EF12}" srcOrd="3" destOrd="0" presId="urn:microsoft.com/office/officeart/2005/8/layout/target1"/>
    <dgm:cxn modelId="{E9DC3C80-196C-404A-8574-C2EA674D9D94}" type="presParOf" srcId="{925A5B4B-F4E4-46A9-B66B-F4885E2DB70E}" destId="{7B7879A4-B586-4783-A8D1-A741B68C69FF}" srcOrd="4" destOrd="0" presId="urn:microsoft.com/office/officeart/2005/8/layout/target1"/>
    <dgm:cxn modelId="{D1AEB9E7-DB61-4C37-92B9-27B0EDB0D25F}" type="presParOf" srcId="{925A5B4B-F4E4-46A9-B66B-F4885E2DB70E}" destId="{6023C57D-3EF9-45FE-8AE4-5C49510A7105}" srcOrd="5" destOrd="0" presId="urn:microsoft.com/office/officeart/2005/8/layout/target1"/>
    <dgm:cxn modelId="{7BA347AA-1767-4E47-A092-660F6A71E1DE}" type="presParOf" srcId="{925A5B4B-F4E4-46A9-B66B-F4885E2DB70E}" destId="{161A7899-B8AE-42D9-99B8-2F8449ED738C}" srcOrd="6" destOrd="0" presId="urn:microsoft.com/office/officeart/2005/8/layout/target1"/>
    <dgm:cxn modelId="{FF632811-1F91-4068-AC28-92356486CF26}" type="presParOf" srcId="{925A5B4B-F4E4-46A9-B66B-F4885E2DB70E}" destId="{F7347499-DC83-4404-B774-F5090BCBBA8A}" srcOrd="7" destOrd="0" presId="urn:microsoft.com/office/officeart/2005/8/layout/target1"/>
    <dgm:cxn modelId="{14E6AC34-D518-4A92-B0BF-EF01F09E6F39}" type="presParOf" srcId="{925A5B4B-F4E4-46A9-B66B-F4885E2DB70E}" destId="{011CABA9-7464-415F-9BE8-FF7912610F2C}" srcOrd="8" destOrd="0" presId="urn:microsoft.com/office/officeart/2005/8/layout/target1"/>
    <dgm:cxn modelId="{ECF62CDB-1D90-4575-9337-1944E47B8FB1}" type="presParOf" srcId="{925A5B4B-F4E4-46A9-B66B-F4885E2DB70E}" destId="{DBEAA4DD-A2B7-44F9-9A98-40250FEA7FDC}" srcOrd="9" destOrd="0" presId="urn:microsoft.com/office/officeart/2005/8/layout/target1"/>
    <dgm:cxn modelId="{B4D3C0B6-0E52-495F-A62E-771CDDB26ED3}" type="presParOf" srcId="{925A5B4B-F4E4-46A9-B66B-F4885E2DB70E}" destId="{5508E470-E4DC-48A8-9767-8390E5576A9E}" srcOrd="10" destOrd="0" presId="urn:microsoft.com/office/officeart/2005/8/layout/target1"/>
    <dgm:cxn modelId="{56B07421-F3FB-4A0A-9B2A-C91D6F7295FA}" type="presParOf" srcId="{925A5B4B-F4E4-46A9-B66B-F4885E2DB70E}" destId="{EAB0C026-ABA4-428E-BE4F-1800AE4D29D6}" srcOrd="11" destOrd="0" presId="urn:microsoft.com/office/officeart/2005/8/layout/target1"/>
    <dgm:cxn modelId="{53514F25-50C0-48EC-90C1-2CFDB6CF9FAD}" type="presParOf" srcId="{925A5B4B-F4E4-46A9-B66B-F4885E2DB70E}" destId="{9E6C10E7-289A-4ED0-8C22-61FA7FA1DF08}" srcOrd="12" destOrd="0" presId="urn:microsoft.com/office/officeart/2005/8/layout/target1"/>
    <dgm:cxn modelId="{A769010C-F070-4993-89E6-F041217510F2}" type="presParOf" srcId="{925A5B4B-F4E4-46A9-B66B-F4885E2DB70E}" destId="{9CB914D4-50B5-40B7-85F1-985C6C6FE6B1}" srcOrd="13" destOrd="0" presId="urn:microsoft.com/office/officeart/2005/8/layout/target1"/>
    <dgm:cxn modelId="{4BFE8C3E-18A8-4C18-A08F-39A186221AB3}" type="presParOf" srcId="{925A5B4B-F4E4-46A9-B66B-F4885E2DB70E}" destId="{79F80D6F-786C-47AB-B47A-047D60C0414F}" srcOrd="14" destOrd="0" presId="urn:microsoft.com/office/officeart/2005/8/layout/target1"/>
    <dgm:cxn modelId="{DC5BEF3D-7F54-4B05-96F7-B0B7B118E0E6}" type="presParOf" srcId="{925A5B4B-F4E4-46A9-B66B-F4885E2DB70E}" destId="{FF213307-099D-4BC5-8D68-F83A2ADFAF05}" srcOrd="15" destOrd="0" presId="urn:microsoft.com/office/officeart/2005/8/layout/target1"/>
    <dgm:cxn modelId="{4C756D49-917B-40A7-A0F9-62F9643285DB}" type="presParOf" srcId="{925A5B4B-F4E4-46A9-B66B-F4885E2DB70E}" destId="{31532C63-E88E-429A-B399-12C9A032B409}" srcOrd="16" destOrd="0" presId="urn:microsoft.com/office/officeart/2005/8/layout/target1"/>
    <dgm:cxn modelId="{74F1507F-BD3F-48EB-8942-6363D81C0284}" type="presParOf" srcId="{925A5B4B-F4E4-46A9-B66B-F4885E2DB70E}" destId="{106FF8C6-C39A-4E84-A6B8-8C38B10C3C31}" srcOrd="17" destOrd="0" presId="urn:microsoft.com/office/officeart/2005/8/layout/target1"/>
    <dgm:cxn modelId="{D95D45F4-AC3C-4D7C-889D-EA9F191DF1A7}" type="presParOf" srcId="{925A5B4B-F4E4-46A9-B66B-F4885E2DB70E}" destId="{5EC37107-0F7A-4224-9971-61B3A196A851}" srcOrd="18" destOrd="0" presId="urn:microsoft.com/office/officeart/2005/8/layout/target1"/>
    <dgm:cxn modelId="{EAAB66ED-853B-48B0-ABEC-F0F778F11007}" type="presParOf" srcId="{925A5B4B-F4E4-46A9-B66B-F4885E2DB70E}" destId="{E6B2DE79-8F7B-403D-9FF1-BCA2AF06090D}" srcOrd="19" destOrd="0" presId="urn:microsoft.com/office/officeart/2005/8/layout/target1"/>
  </dgm:cxnLst>
  <dgm:bg>
    <a:solidFill>
      <a:schemeClr val="bg2">
        <a:lumMod val="9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532C63-E88E-429A-B399-12C9A032B409}">
      <dsp:nvSpPr>
        <dsp:cNvPr id="0" name=""/>
        <dsp:cNvSpPr/>
      </dsp:nvSpPr>
      <dsp:spPr>
        <a:xfrm>
          <a:off x="457154" y="1046983"/>
          <a:ext cx="3600486" cy="3600486"/>
        </a:xfrm>
        <a:prstGeom prst="ellipse">
          <a:avLst/>
        </a:prstGeom>
        <a:solidFill>
          <a:schemeClr val="accent6">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9E6C10E7-289A-4ED0-8C22-61FA7FA1DF08}">
      <dsp:nvSpPr>
        <dsp:cNvPr id="0" name=""/>
        <dsp:cNvSpPr/>
      </dsp:nvSpPr>
      <dsp:spPr>
        <a:xfrm>
          <a:off x="857122" y="1446951"/>
          <a:ext cx="2800550" cy="2800550"/>
        </a:xfrm>
        <a:prstGeom prst="ellipse">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011CABA9-7464-415F-9BE8-FF7912610F2C}">
      <dsp:nvSpPr>
        <dsp:cNvPr id="0" name=""/>
        <dsp:cNvSpPr/>
      </dsp:nvSpPr>
      <dsp:spPr>
        <a:xfrm>
          <a:off x="1257072" y="1846901"/>
          <a:ext cx="2000650" cy="2000650"/>
        </a:xfrm>
        <a:prstGeom prst="ellipse">
          <a:avLst/>
        </a:prstGeom>
        <a:solidFill>
          <a:schemeClr val="accent4">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7B7879A4-B586-4783-A8D1-A741B68C69FF}">
      <dsp:nvSpPr>
        <dsp:cNvPr id="0" name=""/>
        <dsp:cNvSpPr/>
      </dsp:nvSpPr>
      <dsp:spPr>
        <a:xfrm>
          <a:off x="1657322" y="2247151"/>
          <a:ext cx="1200150" cy="1200150"/>
        </a:xfrm>
        <a:prstGeom prst="ellipse">
          <a:avLst/>
        </a:prstGeom>
        <a:solidFill>
          <a:schemeClr val="accent3">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6F16B743-19CE-455D-BEEB-156FD05269C0}">
      <dsp:nvSpPr>
        <dsp:cNvPr id="0" name=""/>
        <dsp:cNvSpPr/>
      </dsp:nvSpPr>
      <dsp:spPr>
        <a:xfrm>
          <a:off x="2057272" y="2647101"/>
          <a:ext cx="400250" cy="400250"/>
        </a:xfrm>
        <a:prstGeom prst="ellipse">
          <a:avLst/>
        </a:prstGeom>
        <a:solidFill>
          <a:schemeClr val="accent2">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C4B9B800-C369-4467-A240-9546CFB93BE9}">
      <dsp:nvSpPr>
        <dsp:cNvPr id="0" name=""/>
        <dsp:cNvSpPr/>
      </dsp:nvSpPr>
      <dsp:spPr>
        <a:xfrm>
          <a:off x="4584698" y="152399"/>
          <a:ext cx="2070114" cy="63559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r>
            <a:rPr lang="en-US" sz="1700" kern="1200" dirty="0"/>
            <a:t>Respect the Rules</a:t>
          </a:r>
        </a:p>
      </dsp:txBody>
      <dsp:txXfrm>
        <a:off x="4584698" y="152399"/>
        <a:ext cx="2070114" cy="635599"/>
      </dsp:txXfrm>
    </dsp:sp>
    <dsp:sp modelId="{108EB78A-6F8C-412B-A3EB-3A5C1CD0FB88}">
      <dsp:nvSpPr>
        <dsp:cNvPr id="0" name=""/>
        <dsp:cNvSpPr/>
      </dsp:nvSpPr>
      <dsp:spPr>
        <a:xfrm>
          <a:off x="4207641" y="470929"/>
          <a:ext cx="450056"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794F66A6-7D01-4FF8-8591-B0B28062EF12}">
      <dsp:nvSpPr>
        <dsp:cNvPr id="0" name=""/>
        <dsp:cNvSpPr/>
      </dsp:nvSpPr>
      <dsp:spPr>
        <a:xfrm rot="5400000">
          <a:off x="2053989" y="671721"/>
          <a:ext cx="2376296" cy="1947243"/>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6023C57D-3EF9-45FE-8AE4-5C49510A7105}">
      <dsp:nvSpPr>
        <dsp:cNvPr id="0" name=""/>
        <dsp:cNvSpPr/>
      </dsp:nvSpPr>
      <dsp:spPr>
        <a:xfrm>
          <a:off x="4603799" y="756372"/>
          <a:ext cx="2511565" cy="63559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Respect the officials &amp; accept their decisions </a:t>
          </a:r>
        </a:p>
      </dsp:txBody>
      <dsp:txXfrm>
        <a:off x="4603799" y="756372"/>
        <a:ext cx="2511565" cy="635599"/>
      </dsp:txXfrm>
    </dsp:sp>
    <dsp:sp modelId="{161A7899-B8AE-42D9-99B8-2F8449ED738C}">
      <dsp:nvSpPr>
        <dsp:cNvPr id="0" name=""/>
        <dsp:cNvSpPr/>
      </dsp:nvSpPr>
      <dsp:spPr>
        <a:xfrm>
          <a:off x="4207641" y="1143013"/>
          <a:ext cx="450056"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F7347499-DC83-4404-B774-F5090BCBBA8A}">
      <dsp:nvSpPr>
        <dsp:cNvPr id="0" name=""/>
        <dsp:cNvSpPr/>
      </dsp:nvSpPr>
      <dsp:spPr>
        <a:xfrm rot="5400000">
          <a:off x="2392054" y="1306474"/>
          <a:ext cx="1978567" cy="1650206"/>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DBEAA4DD-A2B7-44F9-9A98-40250FEA7FDC}">
      <dsp:nvSpPr>
        <dsp:cNvPr id="0" name=""/>
        <dsp:cNvSpPr/>
      </dsp:nvSpPr>
      <dsp:spPr>
        <a:xfrm>
          <a:off x="4638810" y="1518368"/>
          <a:ext cx="2860539" cy="63559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Respect your opponent</a:t>
          </a:r>
        </a:p>
      </dsp:txBody>
      <dsp:txXfrm>
        <a:off x="4638810" y="1518368"/>
        <a:ext cx="2860539" cy="635599"/>
      </dsp:txXfrm>
    </dsp:sp>
    <dsp:sp modelId="{5508E470-E4DC-48A8-9767-8390E5576A9E}">
      <dsp:nvSpPr>
        <dsp:cNvPr id="0" name=""/>
        <dsp:cNvSpPr/>
      </dsp:nvSpPr>
      <dsp:spPr>
        <a:xfrm>
          <a:off x="4207641" y="1815097"/>
          <a:ext cx="450056"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EAB0C026-ABA4-428E-BE4F-1800AE4D29D6}">
      <dsp:nvSpPr>
        <dsp:cNvPr id="0" name=""/>
        <dsp:cNvSpPr/>
      </dsp:nvSpPr>
      <dsp:spPr>
        <a:xfrm rot="5400000">
          <a:off x="2734457" y="1902108"/>
          <a:ext cx="1560195" cy="1386173"/>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9CB914D4-50B5-40B7-85F1-985C6C6FE6B1}">
      <dsp:nvSpPr>
        <dsp:cNvPr id="0" name=""/>
        <dsp:cNvSpPr/>
      </dsp:nvSpPr>
      <dsp:spPr>
        <a:xfrm>
          <a:off x="4530580" y="2127973"/>
          <a:ext cx="2968769" cy="63559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Give everybody an equal </a:t>
          </a:r>
        </a:p>
        <a:p>
          <a:pPr marL="0" lvl="0" indent="0" algn="l" defTabSz="711200">
            <a:lnSpc>
              <a:spcPct val="90000"/>
            </a:lnSpc>
            <a:spcBef>
              <a:spcPct val="0"/>
            </a:spcBef>
            <a:spcAft>
              <a:spcPct val="35000"/>
            </a:spcAft>
            <a:buNone/>
          </a:pPr>
          <a:r>
            <a:rPr lang="en-US" sz="1600" kern="1200" dirty="0"/>
            <a:t>chance to participate </a:t>
          </a:r>
        </a:p>
      </dsp:txBody>
      <dsp:txXfrm>
        <a:off x="4530580" y="2127973"/>
        <a:ext cx="2968769" cy="635599"/>
      </dsp:txXfrm>
    </dsp:sp>
    <dsp:sp modelId="{79F80D6F-786C-47AB-B47A-047D60C0414F}">
      <dsp:nvSpPr>
        <dsp:cNvPr id="0" name=""/>
        <dsp:cNvSpPr/>
      </dsp:nvSpPr>
      <dsp:spPr>
        <a:xfrm>
          <a:off x="4207641" y="2472780"/>
          <a:ext cx="450056"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FF213307-099D-4BC5-8D68-F83A2ADFAF05}">
      <dsp:nvSpPr>
        <dsp:cNvPr id="0" name=""/>
        <dsp:cNvSpPr/>
      </dsp:nvSpPr>
      <dsp:spPr>
        <a:xfrm rot="5400000">
          <a:off x="3075300" y="2530987"/>
          <a:ext cx="1190548" cy="1074134"/>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106FF8C6-C39A-4E84-A6B8-8C38B10C3C31}">
      <dsp:nvSpPr>
        <dsp:cNvPr id="0" name=""/>
        <dsp:cNvSpPr/>
      </dsp:nvSpPr>
      <dsp:spPr>
        <a:xfrm>
          <a:off x="4584698" y="2743203"/>
          <a:ext cx="2778179" cy="63559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marL="0" lvl="0" indent="0" algn="l" defTabSz="666750">
            <a:lnSpc>
              <a:spcPct val="90000"/>
            </a:lnSpc>
            <a:spcBef>
              <a:spcPct val="0"/>
            </a:spcBef>
            <a:spcAft>
              <a:spcPct val="35000"/>
            </a:spcAft>
            <a:buNone/>
          </a:pPr>
          <a:r>
            <a:rPr lang="en-US" sz="1500" kern="1200" dirty="0"/>
            <a:t>Maintain your self-control </a:t>
          </a:r>
        </a:p>
        <a:p>
          <a:pPr marL="0" lvl="0" indent="0" algn="l" defTabSz="666750">
            <a:lnSpc>
              <a:spcPct val="90000"/>
            </a:lnSpc>
            <a:spcBef>
              <a:spcPct val="0"/>
            </a:spcBef>
            <a:spcAft>
              <a:spcPct val="35000"/>
            </a:spcAft>
            <a:buNone/>
          </a:pPr>
          <a:r>
            <a:rPr lang="en-US" sz="1500" kern="1200" dirty="0"/>
            <a:t>at all times!</a:t>
          </a:r>
        </a:p>
      </dsp:txBody>
      <dsp:txXfrm>
        <a:off x="4584698" y="2743203"/>
        <a:ext cx="2778179" cy="635599"/>
      </dsp:txXfrm>
    </dsp:sp>
    <dsp:sp modelId="{5EC37107-0F7A-4224-9971-61B3A196A851}">
      <dsp:nvSpPr>
        <dsp:cNvPr id="0" name=""/>
        <dsp:cNvSpPr/>
      </dsp:nvSpPr>
      <dsp:spPr>
        <a:xfrm>
          <a:off x="4207641" y="3111259"/>
          <a:ext cx="450056"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E6B2DE79-8F7B-403D-9FF1-BCA2AF06090D}">
      <dsp:nvSpPr>
        <dsp:cNvPr id="0" name=""/>
        <dsp:cNvSpPr/>
      </dsp:nvSpPr>
      <dsp:spPr>
        <a:xfrm rot="5400000">
          <a:off x="3397540" y="3141263"/>
          <a:ext cx="840104" cy="780097"/>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56DB1B87-2370-4ED1-B500-807E74CA9DA5}" type="datetimeFigureOut">
              <a:rPr lang="en-AU" smtClean="0"/>
              <a:t>6/10/2022</a:t>
            </a:fld>
            <a:endParaRPr lang="en-AU"/>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D6DDBC9A-160E-4492-99E8-321AB63A031E}" type="slidenum">
              <a:rPr lang="en-AU" smtClean="0"/>
              <a:t>‹#›</a:t>
            </a:fld>
            <a:endParaRPr lang="en-AU"/>
          </a:p>
        </p:txBody>
      </p:sp>
    </p:spTree>
    <p:extLst>
      <p:ext uri="{BB962C8B-B14F-4D97-AF65-F5344CB8AC3E}">
        <p14:creationId xmlns:p14="http://schemas.microsoft.com/office/powerpoint/2010/main" val="2144974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ea typeface="ＭＳ Ｐゴシック" pitchFamily="28" charset="-128"/>
                <a:cs typeface="+mn-cs"/>
              </a:defRPr>
            </a:lvl1pPr>
          </a:lstStyle>
          <a:p>
            <a:pPr>
              <a:defRPr/>
            </a:pPr>
            <a:endParaRPr lang="en-US" dirty="0"/>
          </a:p>
        </p:txBody>
      </p:sp>
      <p:sp>
        <p:nvSpPr>
          <p:cNvPr id="6147" name="Rectangle 3"/>
          <p:cNvSpPr>
            <a:spLocks noGrp="1" noChangeArrowheads="1"/>
          </p:cNvSpPr>
          <p:nvPr>
            <p:ph type="dt" idx="1"/>
          </p:nvPr>
        </p:nvSpPr>
        <p:spPr bwMode="auto">
          <a:xfrm>
            <a:off x="3886200" y="0"/>
            <a:ext cx="2971800"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ea typeface="ＭＳ Ｐゴシック" pitchFamily="28" charset="-128"/>
                <a:cs typeface="+mn-cs"/>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415790"/>
            <a:ext cx="5029200" cy="4183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31580"/>
            <a:ext cx="2971800" cy="4648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ea typeface="ＭＳ Ｐゴシック" pitchFamily="28" charset="-128"/>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ea typeface="ＭＳ Ｐゴシック" pitchFamily="28" charset="-128"/>
                <a:cs typeface="+mn-cs"/>
              </a:defRPr>
            </a:lvl1pPr>
          </a:lstStyle>
          <a:p>
            <a:pPr>
              <a:defRPr/>
            </a:pPr>
            <a:fld id="{498CEBBA-9FAC-4E2C-B672-D1FDFFDBC8AC}" type="slidenum">
              <a:rPr lang="en-US"/>
              <a:pPr>
                <a:defRPr/>
              </a:pPr>
              <a:t>‹#›</a:t>
            </a:fld>
            <a:endParaRPr lang="en-US" dirty="0"/>
          </a:p>
        </p:txBody>
      </p:sp>
    </p:spTree>
    <p:extLst>
      <p:ext uri="{BB962C8B-B14F-4D97-AF65-F5344CB8AC3E}">
        <p14:creationId xmlns:p14="http://schemas.microsoft.com/office/powerpoint/2010/main" val="3137119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83B6ECA-26C2-4FE3-A085-2379B7A70DA6}" type="slidenum">
              <a:rPr lang="en-US" smtClean="0">
                <a:ea typeface="ＭＳ Ｐゴシック" pitchFamily="84" charset="-128"/>
              </a:rPr>
              <a:pPr/>
              <a:t>1</a:t>
            </a:fld>
            <a:endParaRPr lang="en-US" dirty="0">
              <a:ea typeface="ＭＳ Ｐゴシック" pitchFamily="84" charset="-128"/>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ea typeface="ＭＳ Ｐゴシック" pitchFamily="84" charset="-128"/>
            </a:endParaRPr>
          </a:p>
        </p:txBody>
      </p:sp>
    </p:spTree>
    <p:extLst>
      <p:ext uri="{BB962C8B-B14F-4D97-AF65-F5344CB8AC3E}">
        <p14:creationId xmlns:p14="http://schemas.microsoft.com/office/powerpoint/2010/main" val="2743697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98CEBBA-9FAC-4E2C-B672-D1FDFFDBC8AC}" type="slidenum">
              <a:rPr lang="en-US" smtClean="0"/>
              <a:pPr>
                <a:defRPr/>
              </a:pPr>
              <a:t>4</a:t>
            </a:fld>
            <a:endParaRPr lang="en-US" dirty="0"/>
          </a:p>
        </p:txBody>
      </p:sp>
    </p:spTree>
    <p:extLst>
      <p:ext uri="{BB962C8B-B14F-4D97-AF65-F5344CB8AC3E}">
        <p14:creationId xmlns:p14="http://schemas.microsoft.com/office/powerpoint/2010/main" val="3482886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7" name="Date Placeholder 6"/>
          <p:cNvSpPr>
            <a:spLocks noGrp="1"/>
          </p:cNvSpPr>
          <p:nvPr>
            <p:ph type="dt" sz="half" idx="10"/>
          </p:nvPr>
        </p:nvSpPr>
        <p:spPr/>
        <p:txBody>
          <a:bodyPr/>
          <a:lstStyle/>
          <a:p>
            <a:pPr>
              <a:defRPr/>
            </a:pPr>
            <a:endParaRPr lang="en-US" dirty="0"/>
          </a:p>
        </p:txBody>
      </p:sp>
      <p:sp>
        <p:nvSpPr>
          <p:cNvPr id="20" name="Footer Placeholder 19"/>
          <p:cNvSpPr>
            <a:spLocks noGrp="1"/>
          </p:cNvSpPr>
          <p:nvPr>
            <p:ph type="ftr" sz="quarter" idx="11"/>
          </p:nvPr>
        </p:nvSpPr>
        <p:spPr/>
        <p:txBody>
          <a:bodyPr/>
          <a:lstStyle/>
          <a:p>
            <a:pPr>
              <a:defRPr/>
            </a:pPr>
            <a:endParaRPr lang="en-US" dirty="0"/>
          </a:p>
        </p:txBody>
      </p:sp>
      <p:sp>
        <p:nvSpPr>
          <p:cNvPr id="10" name="Slide Number Placeholder 9"/>
          <p:cNvSpPr>
            <a:spLocks noGrp="1"/>
          </p:cNvSpPr>
          <p:nvPr>
            <p:ph type="sldNum" sz="quarter" idx="12"/>
          </p:nvPr>
        </p:nvSpPr>
        <p:spPr/>
        <p:txBody>
          <a:bodyPr/>
          <a:lstStyle/>
          <a:p>
            <a:pPr>
              <a:defRPr/>
            </a:pPr>
            <a:fld id="{9B352F55-8DB9-4401-822B-4A5F0E3F199D}" type="slidenum">
              <a:rPr lang="en-US" smtClean="0"/>
              <a:pPr>
                <a:defRPr/>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9AE326D-4CB2-4A78-9558-3D19755EA6C0}"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8B8EB78-D319-4D99-867A-E27F2519FF41}"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DAEC5F8-E770-45AF-80F3-2748BDD34D31}"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076C6AD-86E6-4FEA-9D61-05D0E25AAD4A}" type="slidenum">
              <a:rPr lang="en-US" smtClean="0"/>
              <a:pPr>
                <a:defRPr/>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D727326-672C-4A4E-A97E-05D7BD69B398}"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0A032761-82EC-4565-99ED-55F247E490B0}"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79D2B471-2702-4BF6-A4DF-A5F68FEE407A}"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8B8FC204-B19C-4F6E-B3FE-49F66EBF4743}" type="slidenum">
              <a:rPr lang="en-US" smtClean="0"/>
              <a:pPr>
                <a:defRPr/>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CA7A25E-F37B-4838-BC7E-B2E9630E1706}"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a:t>Click to edit Master title style</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2D98790-FC80-46EF-B9ED-2219539B1EF3}" type="slidenum">
              <a:rPr lang="en-US" smtClean="0"/>
              <a:pPr>
                <a:defRPr/>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pPr>
              <a:defRPr/>
            </a:pPr>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pPr>
              <a:defRPr/>
            </a:pP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pPr>
              <a:defRPr/>
            </a:pPr>
            <a:fld id="{ED7F9B5F-2309-4674-A813-EE4DA2CF2534}" type="slidenum">
              <a:rPr lang="en-US" smtClean="0"/>
              <a:pPr>
                <a:defRPr/>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B95A5B9A-C31E-2231-92A7-2C6B16CFCFDF}"/>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3795" b="3795"/>
          <a:stretch/>
        </p:blipFill>
        <p:spPr>
          <a:xfrm>
            <a:off x="838200" y="1143003"/>
            <a:ext cx="4419600" cy="3514531"/>
          </a:xfrm>
        </p:spPr>
      </p:pic>
      <p:sp>
        <p:nvSpPr>
          <p:cNvPr id="10" name="Text Placeholder 9"/>
          <p:cNvSpPr>
            <a:spLocks noGrp="1"/>
          </p:cNvSpPr>
          <p:nvPr>
            <p:ph type="body" sz="half" idx="2"/>
          </p:nvPr>
        </p:nvSpPr>
        <p:spPr/>
        <p:txBody>
          <a:bodyPr>
            <a:normAutofit/>
          </a:bodyPr>
          <a:lstStyle/>
          <a:p>
            <a:pPr algn="ctr"/>
            <a:r>
              <a:rPr lang="en-US" sz="2000" b="1" dirty="0">
                <a:solidFill>
                  <a:srgbClr val="0000FF"/>
                </a:solidFill>
              </a:rPr>
              <a:t>Handball Queensland  </a:t>
            </a:r>
          </a:p>
          <a:p>
            <a:pPr algn="ctr"/>
            <a:r>
              <a:rPr lang="en-US" sz="2000" dirty="0">
                <a:solidFill>
                  <a:srgbClr val="0000FF"/>
                </a:solidFill>
              </a:rPr>
              <a:t>Lead-up Games for School Programs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248400"/>
            <a:ext cx="8229600" cy="609600"/>
          </a:xfrm>
        </p:spPr>
        <p:txBody>
          <a:bodyPr>
            <a:normAutofit/>
          </a:bodyPr>
          <a:lstStyle/>
          <a:p>
            <a:r>
              <a:rPr lang="en-US" sz="2800" b="0" dirty="0"/>
              <a:t>Six Passes Handball</a:t>
            </a:r>
          </a:p>
        </p:txBody>
      </p:sp>
      <p:sp>
        <p:nvSpPr>
          <p:cNvPr id="6" name="Text Placeholder 5"/>
          <p:cNvSpPr>
            <a:spLocks noGrp="1"/>
          </p:cNvSpPr>
          <p:nvPr>
            <p:ph type="body" idx="1"/>
          </p:nvPr>
        </p:nvSpPr>
        <p:spPr>
          <a:xfrm>
            <a:off x="152400" y="328278"/>
            <a:ext cx="4328160" cy="433722"/>
          </a:xfrm>
        </p:spPr>
        <p:txBody>
          <a:bodyPr>
            <a:normAutofit/>
          </a:bodyPr>
          <a:lstStyle/>
          <a:p>
            <a:pPr algn="ctr"/>
            <a:r>
              <a:rPr lang="en-US" sz="2000" dirty="0"/>
              <a:t>VARIATIONS</a:t>
            </a:r>
          </a:p>
        </p:txBody>
      </p:sp>
      <p:sp>
        <p:nvSpPr>
          <p:cNvPr id="8" name="Text Placeholder 7"/>
          <p:cNvSpPr>
            <a:spLocks noGrp="1"/>
          </p:cNvSpPr>
          <p:nvPr>
            <p:ph type="body" sz="half" idx="3"/>
          </p:nvPr>
        </p:nvSpPr>
        <p:spPr>
          <a:xfrm>
            <a:off x="4663440" y="328278"/>
            <a:ext cx="4251960" cy="433722"/>
          </a:xfrm>
        </p:spPr>
        <p:txBody>
          <a:bodyPr>
            <a:normAutofit/>
          </a:bodyPr>
          <a:lstStyle/>
          <a:p>
            <a:pPr algn="ctr"/>
            <a:r>
              <a:rPr lang="en-US" sz="2000" dirty="0"/>
              <a:t>TEACHING SUGGESTIONS</a:t>
            </a:r>
          </a:p>
        </p:txBody>
      </p:sp>
      <p:sp>
        <p:nvSpPr>
          <p:cNvPr id="7" name="Content Placeholder 6"/>
          <p:cNvSpPr>
            <a:spLocks noGrp="1"/>
          </p:cNvSpPr>
          <p:nvPr>
            <p:ph sz="quarter" idx="2"/>
          </p:nvPr>
        </p:nvSpPr>
        <p:spPr>
          <a:xfrm>
            <a:off x="152400" y="762000"/>
            <a:ext cx="4328160" cy="5486400"/>
          </a:xfrm>
          <a:solidFill>
            <a:schemeClr val="accent4">
              <a:lumMod val="60000"/>
              <a:lumOff val="40000"/>
            </a:schemeClr>
          </a:solidFill>
        </p:spPr>
        <p:txBody>
          <a:bodyPr>
            <a:normAutofit/>
          </a:bodyPr>
          <a:lstStyle/>
          <a:p>
            <a:pPr>
              <a:buNone/>
            </a:pPr>
            <a:r>
              <a:rPr lang="en-US" dirty="0"/>
              <a:t>With time, increase difficulty by:</a:t>
            </a:r>
          </a:p>
          <a:p>
            <a:pPr lvl="0"/>
            <a:r>
              <a:rPr lang="en-US" dirty="0"/>
              <a:t> letting the players hold a ball for only one (1) second and/or </a:t>
            </a:r>
          </a:p>
          <a:p>
            <a:pPr lvl="0"/>
            <a:r>
              <a:rPr lang="en-US" dirty="0"/>
              <a:t>prohibiting dribbling and/or </a:t>
            </a:r>
          </a:p>
          <a:p>
            <a:pPr lvl="0"/>
            <a:r>
              <a:rPr lang="en-US" dirty="0"/>
              <a:t>allowing only bounce and/or overhead pass etc.</a:t>
            </a:r>
          </a:p>
          <a:p>
            <a:endParaRPr lang="en-US" dirty="0"/>
          </a:p>
        </p:txBody>
      </p:sp>
      <p:sp>
        <p:nvSpPr>
          <p:cNvPr id="9" name="Content Placeholder 8"/>
          <p:cNvSpPr>
            <a:spLocks noGrp="1"/>
          </p:cNvSpPr>
          <p:nvPr>
            <p:ph sz="quarter" idx="4"/>
          </p:nvPr>
        </p:nvSpPr>
        <p:spPr>
          <a:xfrm>
            <a:off x="4663440" y="762000"/>
            <a:ext cx="4251960" cy="5486400"/>
          </a:xfrm>
          <a:solidFill>
            <a:srgbClr val="FFFF66"/>
          </a:solidFill>
        </p:spPr>
        <p:txBody>
          <a:bodyPr>
            <a:noAutofit/>
          </a:bodyPr>
          <a:lstStyle/>
          <a:p>
            <a:r>
              <a:rPr lang="en-US" sz="1500" dirty="0"/>
              <a:t>Full court individual defense (“man to man”) without switching should be used.</a:t>
            </a:r>
          </a:p>
          <a:p>
            <a:r>
              <a:rPr lang="en-US" sz="1500" dirty="0"/>
              <a:t>Rules should be simple to make fair and uncomplicated calls and can be modified according to participants’ preparedness and coach’s preferences.</a:t>
            </a:r>
          </a:p>
          <a:p>
            <a:r>
              <a:rPr lang="en-US" sz="1500" dirty="0"/>
              <a:t>Encourage constant movement, short passes as well as simple “break-free from your guard” and “pass and go” offensive strategies.</a:t>
            </a:r>
          </a:p>
          <a:p>
            <a:r>
              <a:rPr lang="en-US" sz="1500" dirty="0"/>
              <a:t>Emphasize holding the elbow high (above the shoulder) and ball high above the head prior to passing and/or throwing.</a:t>
            </a:r>
          </a:p>
          <a:p>
            <a:r>
              <a:rPr lang="en-US" sz="1500" dirty="0"/>
              <a:t>Remind players often that passing is always faster than dribbling. </a:t>
            </a:r>
          </a:p>
          <a:p>
            <a:r>
              <a:rPr lang="en-US" sz="1500" dirty="0"/>
              <a:t>Challenge players to pass the ball to all teammates positioned in unguarded areas to receive the ball and not to just a few “friends”.</a:t>
            </a:r>
          </a:p>
          <a:p>
            <a:r>
              <a:rPr lang="en-US" sz="1500" dirty="0"/>
              <a:t>While in defense, stress the importance of keeping their bodies between the player with a ball and their own opponent.</a:t>
            </a:r>
          </a:p>
          <a:p>
            <a:endParaRPr lang="en-US" sz="1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63880"/>
          </a:xfrm>
        </p:spPr>
        <p:txBody>
          <a:bodyPr>
            <a:normAutofit fontScale="90000"/>
          </a:bodyPr>
          <a:lstStyle/>
          <a:p>
            <a:pPr algn="ctr"/>
            <a:r>
              <a:rPr lang="en-US" dirty="0"/>
              <a:t>4. Gates Handball</a:t>
            </a:r>
          </a:p>
        </p:txBody>
      </p:sp>
      <p:sp>
        <p:nvSpPr>
          <p:cNvPr id="4" name="Content Placeholder 3"/>
          <p:cNvSpPr>
            <a:spLocks noGrp="1"/>
          </p:cNvSpPr>
          <p:nvPr>
            <p:ph sz="half" idx="2"/>
          </p:nvPr>
        </p:nvSpPr>
        <p:spPr>
          <a:xfrm>
            <a:off x="4648200" y="990600"/>
            <a:ext cx="4285488" cy="5562600"/>
          </a:xfrm>
        </p:spPr>
        <p:txBody>
          <a:bodyPr>
            <a:normAutofit fontScale="55000" lnSpcReduction="20000"/>
          </a:bodyPr>
          <a:lstStyle/>
          <a:p>
            <a:r>
              <a:rPr lang="en-US" sz="2900" dirty="0"/>
              <a:t>Two teams compete to score as many points as they can within set time by either dribbling or passing the ball through 2-4 “gates” set up on the ground.</a:t>
            </a:r>
          </a:p>
          <a:p>
            <a:r>
              <a:rPr lang="en-US" sz="2900" dirty="0"/>
              <a:t>The game starts with a jump ball &amp; is played according to no body contact rule.</a:t>
            </a:r>
          </a:p>
          <a:p>
            <a:r>
              <a:rPr lang="en-US" sz="2900" dirty="0"/>
              <a:t>Players are allowed to dribble, pass/catch, hold the ball for 3 sec. &amp; making 3 steps with a ball.</a:t>
            </a:r>
          </a:p>
          <a:p>
            <a:r>
              <a:rPr lang="en-US" sz="2900" dirty="0"/>
              <a:t>A free-throw is a simple pass from one player to another to restart the game.</a:t>
            </a:r>
          </a:p>
          <a:p>
            <a:r>
              <a:rPr lang="en-US" sz="2900" dirty="0"/>
              <a:t>A point is scored when the team dribbles or passes the ball through any gate without the ball being intercepted or lost due to technical error.   Players must count number of points being scored.   No more than one goal can be scored on the same gate.   No more than 1 pass can be made between the same 2 players in a row.</a:t>
            </a:r>
          </a:p>
          <a:p>
            <a:r>
              <a:rPr lang="en-US" sz="2900" dirty="0"/>
              <a:t>After each point scored, the game is restarted by a captain or another designated player from the other team  any place on the court.</a:t>
            </a:r>
          </a:p>
          <a:p>
            <a:r>
              <a:rPr lang="en-US" sz="2900" dirty="0"/>
              <a:t>If the ball goes out of bounds, the game is restarted from sideline with a throw-in.   </a:t>
            </a:r>
          </a:p>
          <a:p>
            <a:pPr>
              <a:buNone/>
            </a:pPr>
            <a:endParaRPr lang="en-US"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1143000" y="1447800"/>
            <a:ext cx="3429000" cy="3048000"/>
          </a:xfrm>
          <a:prstGeom prst="rect">
            <a:avLst/>
          </a:prstGeom>
          <a:noFill/>
          <a:ln w="9525">
            <a:noFill/>
            <a:miter lim="800000"/>
            <a:headEnd/>
            <a:tailEnd/>
          </a:ln>
        </p:spPr>
      </p:pic>
      <p:sp>
        <p:nvSpPr>
          <p:cNvPr id="6" name="TextBox 5"/>
          <p:cNvSpPr txBox="1"/>
          <p:nvPr/>
        </p:nvSpPr>
        <p:spPr>
          <a:xfrm>
            <a:off x="1143000" y="914400"/>
            <a:ext cx="3429000" cy="461665"/>
          </a:xfrm>
          <a:prstGeom prst="rect">
            <a:avLst/>
          </a:prstGeom>
          <a:noFill/>
        </p:spPr>
        <p:txBody>
          <a:bodyPr wrap="square" rtlCol="0">
            <a:spAutoFit/>
          </a:bodyPr>
          <a:lstStyle/>
          <a:p>
            <a:pPr algn="ctr"/>
            <a:r>
              <a:rPr lang="en-US" dirty="0"/>
              <a:t>FIELD SET-UP</a:t>
            </a:r>
          </a:p>
        </p:txBody>
      </p:sp>
      <p:sp>
        <p:nvSpPr>
          <p:cNvPr id="7" name="TextBox 6"/>
          <p:cNvSpPr txBox="1"/>
          <p:nvPr/>
        </p:nvSpPr>
        <p:spPr>
          <a:xfrm>
            <a:off x="1143000" y="4572000"/>
            <a:ext cx="3657600" cy="1908215"/>
          </a:xfrm>
          <a:prstGeom prst="rect">
            <a:avLst/>
          </a:prstGeom>
          <a:noFill/>
        </p:spPr>
        <p:txBody>
          <a:bodyPr wrap="square" rtlCol="0">
            <a:spAutoFit/>
          </a:bodyPr>
          <a:lstStyle/>
          <a:p>
            <a:r>
              <a:rPr lang="en-US" sz="1600" b="1" dirty="0"/>
              <a:t>FOCUS:</a:t>
            </a:r>
            <a:r>
              <a:rPr lang="en-US" sz="1600" dirty="0"/>
              <a:t> </a:t>
            </a:r>
          </a:p>
          <a:p>
            <a:pPr>
              <a:buFont typeface="Wingdings" pitchFamily="2" charset="2"/>
              <a:buChar char="§"/>
            </a:pPr>
            <a:r>
              <a:rPr lang="en-US" sz="1400" dirty="0"/>
              <a:t> passing/catching &amp; throwing</a:t>
            </a:r>
          </a:p>
          <a:p>
            <a:pPr>
              <a:buFont typeface="Wingdings" pitchFamily="2" charset="2"/>
              <a:buChar char="§"/>
            </a:pPr>
            <a:r>
              <a:rPr lang="en-US" sz="1400" dirty="0"/>
              <a:t> individual offensive &amp; defensive skills</a:t>
            </a:r>
          </a:p>
          <a:p>
            <a:pPr>
              <a:buFont typeface="Wingdings" pitchFamily="2" charset="2"/>
              <a:buChar char="§"/>
            </a:pPr>
            <a:r>
              <a:rPr lang="en-US" sz="1400" dirty="0"/>
              <a:t> Improving spatial orientation</a:t>
            </a:r>
          </a:p>
          <a:p>
            <a:r>
              <a:rPr lang="en-US" sz="1600" b="1" dirty="0"/>
              <a:t>EQUIPMENT:</a:t>
            </a:r>
            <a:endParaRPr lang="en-US" sz="1600" dirty="0"/>
          </a:p>
          <a:p>
            <a:pPr>
              <a:buFont typeface="Wingdings" pitchFamily="2" charset="2"/>
              <a:buChar char="§"/>
            </a:pPr>
            <a:r>
              <a:rPr lang="en-US" sz="1400" dirty="0"/>
              <a:t> 1 handball, color pennies</a:t>
            </a:r>
          </a:p>
          <a:p>
            <a:r>
              <a:rPr lang="en-US" sz="1600" b="1" dirty="0"/>
              <a:t>COURT SIZE: </a:t>
            </a:r>
          </a:p>
          <a:p>
            <a:pPr>
              <a:buFont typeface="Wingdings" pitchFamily="2" charset="2"/>
              <a:buChar char="§"/>
            </a:pPr>
            <a:r>
              <a:rPr lang="en-US" sz="1400" b="1" dirty="0"/>
              <a:t> </a:t>
            </a:r>
            <a:r>
              <a:rPr lang="en-US" sz="1400" dirty="0"/>
              <a:t>adapt to needs &amp; availability</a:t>
            </a:r>
            <a:endParaRPr lang="en-US" sz="1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248400"/>
            <a:ext cx="8229600" cy="609600"/>
          </a:xfrm>
        </p:spPr>
        <p:txBody>
          <a:bodyPr>
            <a:normAutofit/>
          </a:bodyPr>
          <a:lstStyle/>
          <a:p>
            <a:r>
              <a:rPr lang="en-US" sz="2800" b="0" dirty="0"/>
              <a:t>Gates Handball</a:t>
            </a:r>
          </a:p>
        </p:txBody>
      </p:sp>
      <p:sp>
        <p:nvSpPr>
          <p:cNvPr id="6" name="Text Placeholder 5"/>
          <p:cNvSpPr>
            <a:spLocks noGrp="1"/>
          </p:cNvSpPr>
          <p:nvPr>
            <p:ph type="body" idx="1"/>
          </p:nvPr>
        </p:nvSpPr>
        <p:spPr>
          <a:xfrm>
            <a:off x="152400" y="328278"/>
            <a:ext cx="4328160" cy="433722"/>
          </a:xfrm>
        </p:spPr>
        <p:txBody>
          <a:bodyPr>
            <a:normAutofit/>
          </a:bodyPr>
          <a:lstStyle/>
          <a:p>
            <a:pPr algn="ctr"/>
            <a:r>
              <a:rPr lang="en-US" sz="2000" dirty="0"/>
              <a:t>VARIATIONS</a:t>
            </a:r>
          </a:p>
        </p:txBody>
      </p:sp>
      <p:sp>
        <p:nvSpPr>
          <p:cNvPr id="8" name="Text Placeholder 7"/>
          <p:cNvSpPr>
            <a:spLocks noGrp="1"/>
          </p:cNvSpPr>
          <p:nvPr>
            <p:ph type="body" sz="half" idx="3"/>
          </p:nvPr>
        </p:nvSpPr>
        <p:spPr>
          <a:xfrm>
            <a:off x="4663440" y="328278"/>
            <a:ext cx="4251960" cy="433722"/>
          </a:xfrm>
        </p:spPr>
        <p:txBody>
          <a:bodyPr>
            <a:normAutofit/>
          </a:bodyPr>
          <a:lstStyle/>
          <a:p>
            <a:pPr algn="ctr"/>
            <a:r>
              <a:rPr lang="en-US" sz="2000" dirty="0"/>
              <a:t>TEACHING SUGGESTIONS</a:t>
            </a:r>
          </a:p>
        </p:txBody>
      </p:sp>
      <p:sp>
        <p:nvSpPr>
          <p:cNvPr id="7" name="Content Placeholder 6"/>
          <p:cNvSpPr>
            <a:spLocks noGrp="1"/>
          </p:cNvSpPr>
          <p:nvPr>
            <p:ph sz="quarter" idx="2"/>
          </p:nvPr>
        </p:nvSpPr>
        <p:spPr>
          <a:xfrm>
            <a:off x="152400" y="762000"/>
            <a:ext cx="4328160" cy="5486400"/>
          </a:xfrm>
          <a:solidFill>
            <a:schemeClr val="accent4">
              <a:lumMod val="60000"/>
              <a:lumOff val="40000"/>
            </a:schemeClr>
          </a:solidFill>
        </p:spPr>
        <p:txBody>
          <a:bodyPr>
            <a:normAutofit/>
          </a:bodyPr>
          <a:lstStyle/>
          <a:p>
            <a:pPr>
              <a:buNone/>
            </a:pPr>
            <a:r>
              <a:rPr lang="en-US" dirty="0"/>
              <a:t>With time, increase difficulty by:</a:t>
            </a:r>
          </a:p>
          <a:p>
            <a:pPr lvl="0"/>
            <a:r>
              <a:rPr lang="en-US" dirty="0"/>
              <a:t>adding more “gates”(up to 4)</a:t>
            </a:r>
          </a:p>
          <a:p>
            <a:pPr lvl="0"/>
            <a:r>
              <a:rPr lang="en-US" dirty="0"/>
              <a:t>decreasing the width of gates</a:t>
            </a:r>
          </a:p>
          <a:p>
            <a:pPr lvl="0"/>
            <a:r>
              <a:rPr lang="en-US" dirty="0"/>
              <a:t>allowing the team in possession of the ball to score multiple points until turnover is committed</a:t>
            </a:r>
          </a:p>
          <a:p>
            <a:pPr lvl="0"/>
            <a:r>
              <a:rPr lang="en-US" dirty="0"/>
              <a:t>letting the players hold a ball for only one (1) second and/or </a:t>
            </a:r>
          </a:p>
          <a:p>
            <a:pPr lvl="0"/>
            <a:r>
              <a:rPr lang="en-US" dirty="0"/>
              <a:t>prohibiting dribbling and/or </a:t>
            </a:r>
          </a:p>
          <a:p>
            <a:pPr lvl="0"/>
            <a:r>
              <a:rPr lang="en-US" dirty="0"/>
              <a:t>allowing only bounce and/or overhead passes etc.</a:t>
            </a:r>
          </a:p>
          <a:p>
            <a:endParaRPr lang="en-US" dirty="0"/>
          </a:p>
        </p:txBody>
      </p:sp>
      <p:sp>
        <p:nvSpPr>
          <p:cNvPr id="9" name="Content Placeholder 8"/>
          <p:cNvSpPr>
            <a:spLocks noGrp="1"/>
          </p:cNvSpPr>
          <p:nvPr>
            <p:ph sz="quarter" idx="4"/>
          </p:nvPr>
        </p:nvSpPr>
        <p:spPr>
          <a:xfrm>
            <a:off x="4663440" y="762000"/>
            <a:ext cx="4251960" cy="5486400"/>
          </a:xfrm>
          <a:solidFill>
            <a:srgbClr val="FFFF66"/>
          </a:solidFill>
        </p:spPr>
        <p:txBody>
          <a:bodyPr>
            <a:noAutofit/>
          </a:bodyPr>
          <a:lstStyle/>
          <a:p>
            <a:r>
              <a:rPr lang="en-US" sz="1400" dirty="0"/>
              <a:t>Full court individual defense (“man to man”) without switching should be used but as players master the former it is advisable to introduce “switches”.</a:t>
            </a:r>
          </a:p>
          <a:p>
            <a:r>
              <a:rPr lang="en-US" sz="1400" dirty="0"/>
              <a:t>Rules can be modified according to participants’ preparedness and coach’s preferences.</a:t>
            </a:r>
          </a:p>
          <a:p>
            <a:r>
              <a:rPr lang="en-US" sz="1400" dirty="0"/>
              <a:t>Encourage constant movement, short passes as well as simple “break-free from your guard” and “pass and go” offensive strategies.</a:t>
            </a:r>
          </a:p>
          <a:p>
            <a:r>
              <a:rPr lang="en-US" sz="1400" dirty="0"/>
              <a:t>Emphasize holding the elbow high (above the shoulder) and ball high above the head prior to passing and/or throwing.</a:t>
            </a:r>
          </a:p>
          <a:p>
            <a:r>
              <a:rPr lang="en-US" sz="1400" dirty="0"/>
              <a:t>Remind players often that passing is always faster than dribbling. </a:t>
            </a:r>
          </a:p>
          <a:p>
            <a:r>
              <a:rPr lang="en-US" sz="1400" dirty="0"/>
              <a:t>Challenge players to keep their heads up and look for teammates positioned in unguarded areas.</a:t>
            </a:r>
          </a:p>
          <a:p>
            <a:r>
              <a:rPr lang="en-US" sz="1400" dirty="0"/>
              <a:t>While in defense, stress the importance of keeping their bodies between the player with a ball and their own opponent. </a:t>
            </a:r>
          </a:p>
          <a:p>
            <a:r>
              <a:rPr lang="en-US" sz="1400" dirty="0"/>
              <a:t>When playing with 3 or 4 “gates”, consecutive points must not be scored on the same “gate” two times in a row.   </a:t>
            </a:r>
          </a:p>
          <a:p>
            <a:endParaRPr lang="en-US" sz="13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40080"/>
          </a:xfrm>
        </p:spPr>
        <p:txBody>
          <a:bodyPr>
            <a:normAutofit fontScale="90000"/>
          </a:bodyPr>
          <a:lstStyle/>
          <a:p>
            <a:pPr algn="ctr"/>
            <a:r>
              <a:rPr lang="en-US" dirty="0"/>
              <a:t>5.  Handball in Zones</a:t>
            </a:r>
          </a:p>
        </p:txBody>
      </p:sp>
      <p:sp>
        <p:nvSpPr>
          <p:cNvPr id="4" name="Content Placeholder 3"/>
          <p:cNvSpPr>
            <a:spLocks noGrp="1"/>
          </p:cNvSpPr>
          <p:nvPr>
            <p:ph sz="half" idx="2"/>
          </p:nvPr>
        </p:nvSpPr>
        <p:spPr>
          <a:xfrm>
            <a:off x="5276088" y="1066800"/>
            <a:ext cx="3657600" cy="5562600"/>
          </a:xfrm>
        </p:spPr>
        <p:txBody>
          <a:bodyPr>
            <a:normAutofit fontScale="92500" lnSpcReduction="10000"/>
          </a:bodyPr>
          <a:lstStyle/>
          <a:p>
            <a:r>
              <a:rPr lang="en-US" sz="1600" dirty="0"/>
              <a:t>Two teams compete to score as many points as they can within set time by throwing a ball into their opponent’s goal.</a:t>
            </a:r>
          </a:p>
          <a:p>
            <a:r>
              <a:rPr lang="en-US" sz="1600" dirty="0"/>
              <a:t>Within each team, players are divided into attackers and defenders. </a:t>
            </a:r>
          </a:p>
          <a:p>
            <a:r>
              <a:rPr lang="en-US" sz="1600" dirty="0"/>
              <a:t>The game starts with a jump ball &amp; is played according to no body contact rule.</a:t>
            </a:r>
          </a:p>
          <a:p>
            <a:r>
              <a:rPr lang="en-US" sz="1600" dirty="0"/>
              <a:t>Players are allowed  only one-hand passing and 2-hand catching &amp; holding the ball for 3 seconds.</a:t>
            </a:r>
          </a:p>
          <a:p>
            <a:r>
              <a:rPr lang="en-US" sz="1600" dirty="0"/>
              <a:t>A free-throw is a simple pass from one player to another to restart the game.</a:t>
            </a:r>
          </a:p>
          <a:p>
            <a:r>
              <a:rPr lang="en-US" sz="1600" dirty="0"/>
              <a:t>After each point scored, the game is restarted by a goalkeeper.</a:t>
            </a:r>
          </a:p>
          <a:p>
            <a:r>
              <a:rPr lang="en-US" sz="1600" dirty="0"/>
              <a:t>If the ball goes out of bounds, the game is restarted from sideline with a throw-in.   </a:t>
            </a:r>
          </a:p>
          <a:p>
            <a:r>
              <a:rPr lang="en-US" sz="1600" dirty="0"/>
              <a:t>Half-way through the game, during the game goalkeepers, attackers and defenders should rotate through all three positions</a:t>
            </a:r>
          </a:p>
          <a:p>
            <a:endParaRPr lang="en-US" sz="1600"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990600" y="1371600"/>
            <a:ext cx="3657600" cy="2743200"/>
          </a:xfrm>
          <a:prstGeom prst="rect">
            <a:avLst/>
          </a:prstGeom>
          <a:noFill/>
          <a:ln w="9525">
            <a:noFill/>
            <a:miter lim="800000"/>
            <a:headEnd/>
            <a:tailEnd/>
          </a:ln>
        </p:spPr>
      </p:pic>
      <p:sp>
        <p:nvSpPr>
          <p:cNvPr id="6" name="TextBox 5"/>
          <p:cNvSpPr txBox="1"/>
          <p:nvPr/>
        </p:nvSpPr>
        <p:spPr>
          <a:xfrm>
            <a:off x="1143000" y="914401"/>
            <a:ext cx="3352800" cy="461665"/>
          </a:xfrm>
          <a:prstGeom prst="rect">
            <a:avLst/>
          </a:prstGeom>
          <a:noFill/>
        </p:spPr>
        <p:txBody>
          <a:bodyPr wrap="square" rtlCol="0">
            <a:spAutoFit/>
          </a:bodyPr>
          <a:lstStyle/>
          <a:p>
            <a:pPr algn="ctr"/>
            <a:r>
              <a:rPr lang="en-US" dirty="0"/>
              <a:t>FIELD SET-UP</a:t>
            </a:r>
          </a:p>
        </p:txBody>
      </p:sp>
      <p:sp>
        <p:nvSpPr>
          <p:cNvPr id="7" name="TextBox 6"/>
          <p:cNvSpPr txBox="1"/>
          <p:nvPr/>
        </p:nvSpPr>
        <p:spPr>
          <a:xfrm>
            <a:off x="1066800" y="4191000"/>
            <a:ext cx="3657600" cy="2554545"/>
          </a:xfrm>
          <a:prstGeom prst="rect">
            <a:avLst/>
          </a:prstGeom>
          <a:noFill/>
        </p:spPr>
        <p:txBody>
          <a:bodyPr wrap="square" rtlCol="0">
            <a:spAutoFit/>
          </a:bodyPr>
          <a:lstStyle/>
          <a:p>
            <a:r>
              <a:rPr lang="en-US" sz="1600" b="1" dirty="0"/>
              <a:t>FOCUS:</a:t>
            </a:r>
            <a:r>
              <a:rPr lang="en-US" sz="1600" dirty="0"/>
              <a:t> </a:t>
            </a:r>
          </a:p>
          <a:p>
            <a:pPr>
              <a:buFont typeface="Wingdings" pitchFamily="2" charset="2"/>
              <a:buChar char="§"/>
            </a:pPr>
            <a:r>
              <a:rPr lang="en-US" sz="1400" dirty="0"/>
              <a:t> passing/catching &amp; throwing</a:t>
            </a:r>
          </a:p>
          <a:p>
            <a:pPr>
              <a:buFont typeface="Wingdings" pitchFamily="2" charset="2"/>
              <a:buChar char="§"/>
            </a:pPr>
            <a:r>
              <a:rPr lang="en-US" sz="1400" dirty="0"/>
              <a:t> spatial orientation</a:t>
            </a:r>
          </a:p>
          <a:p>
            <a:pPr>
              <a:buFont typeface="Wingdings" pitchFamily="2" charset="2"/>
              <a:buChar char="§"/>
            </a:pPr>
            <a:r>
              <a:rPr lang="en-US" sz="1400" dirty="0"/>
              <a:t> understanding of defense &amp; offense concept</a:t>
            </a:r>
          </a:p>
          <a:p>
            <a:r>
              <a:rPr lang="en-US" sz="1600" b="1" dirty="0"/>
              <a:t>EQUIPMENT:</a:t>
            </a:r>
            <a:endParaRPr lang="en-US" sz="1600" dirty="0"/>
          </a:p>
          <a:p>
            <a:pPr>
              <a:buFont typeface="Wingdings" pitchFamily="2" charset="2"/>
              <a:buChar char="§"/>
            </a:pPr>
            <a:r>
              <a:rPr lang="en-US" sz="1400" dirty="0"/>
              <a:t> 1 handball, 1-2 hockey goals or cones or gymnastic mats, one scooter per player, color pennies</a:t>
            </a:r>
          </a:p>
          <a:p>
            <a:r>
              <a:rPr lang="en-US" sz="1600" b="1" dirty="0"/>
              <a:t>COURT SIZE: </a:t>
            </a:r>
          </a:p>
          <a:p>
            <a:pPr>
              <a:buFont typeface="Wingdings" pitchFamily="2" charset="2"/>
              <a:buChar char="§"/>
            </a:pPr>
            <a:r>
              <a:rPr lang="en-US" sz="1400" b="1" dirty="0"/>
              <a:t> </a:t>
            </a:r>
            <a:r>
              <a:rPr lang="en-US" sz="1400" dirty="0"/>
              <a:t>adapt to needs &amp; availability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248400"/>
            <a:ext cx="8229600" cy="609600"/>
          </a:xfrm>
        </p:spPr>
        <p:txBody>
          <a:bodyPr>
            <a:normAutofit/>
          </a:bodyPr>
          <a:lstStyle/>
          <a:p>
            <a:r>
              <a:rPr lang="en-US" sz="2800" b="0" dirty="0"/>
              <a:t>Scooter Handball in Zones</a:t>
            </a:r>
          </a:p>
        </p:txBody>
      </p:sp>
      <p:sp>
        <p:nvSpPr>
          <p:cNvPr id="6" name="Text Placeholder 5"/>
          <p:cNvSpPr>
            <a:spLocks noGrp="1"/>
          </p:cNvSpPr>
          <p:nvPr>
            <p:ph type="body" idx="1"/>
          </p:nvPr>
        </p:nvSpPr>
        <p:spPr>
          <a:xfrm>
            <a:off x="152400" y="328278"/>
            <a:ext cx="4328160" cy="433722"/>
          </a:xfrm>
        </p:spPr>
        <p:txBody>
          <a:bodyPr>
            <a:normAutofit/>
          </a:bodyPr>
          <a:lstStyle/>
          <a:p>
            <a:pPr algn="ctr"/>
            <a:r>
              <a:rPr lang="en-US" sz="2000" dirty="0"/>
              <a:t>VARIATIONS</a:t>
            </a:r>
          </a:p>
        </p:txBody>
      </p:sp>
      <p:sp>
        <p:nvSpPr>
          <p:cNvPr id="8" name="Text Placeholder 7"/>
          <p:cNvSpPr>
            <a:spLocks noGrp="1"/>
          </p:cNvSpPr>
          <p:nvPr>
            <p:ph type="body" sz="half" idx="3"/>
          </p:nvPr>
        </p:nvSpPr>
        <p:spPr>
          <a:xfrm>
            <a:off x="4663440" y="328278"/>
            <a:ext cx="4251960" cy="433722"/>
          </a:xfrm>
        </p:spPr>
        <p:txBody>
          <a:bodyPr>
            <a:normAutofit/>
          </a:bodyPr>
          <a:lstStyle/>
          <a:p>
            <a:pPr algn="ctr"/>
            <a:r>
              <a:rPr lang="en-US" sz="2000" dirty="0"/>
              <a:t>TEACHING SUGGESTIONS</a:t>
            </a:r>
          </a:p>
        </p:txBody>
      </p:sp>
      <p:sp>
        <p:nvSpPr>
          <p:cNvPr id="7" name="Content Placeholder 6"/>
          <p:cNvSpPr>
            <a:spLocks noGrp="1"/>
          </p:cNvSpPr>
          <p:nvPr>
            <p:ph sz="quarter" idx="2"/>
          </p:nvPr>
        </p:nvSpPr>
        <p:spPr>
          <a:xfrm>
            <a:off x="152400" y="762000"/>
            <a:ext cx="4328160" cy="5486400"/>
          </a:xfrm>
          <a:solidFill>
            <a:schemeClr val="accent4">
              <a:lumMod val="60000"/>
              <a:lumOff val="40000"/>
            </a:schemeClr>
          </a:solidFill>
        </p:spPr>
        <p:txBody>
          <a:bodyPr>
            <a:normAutofit lnSpcReduction="10000"/>
          </a:bodyPr>
          <a:lstStyle/>
          <a:p>
            <a:pPr>
              <a:buNone/>
            </a:pPr>
            <a:r>
              <a:rPr lang="en-US" dirty="0"/>
              <a:t>With time, change and/or increase difficulty by:</a:t>
            </a:r>
          </a:p>
          <a:p>
            <a:pPr lvl="0"/>
            <a:r>
              <a:rPr lang="en-US" dirty="0"/>
              <a:t>letting players hold a ball for only one (1) second and/or </a:t>
            </a:r>
          </a:p>
          <a:p>
            <a:pPr lvl="0"/>
            <a:r>
              <a:rPr lang="en-US" dirty="0"/>
              <a:t>passing only forward and/or </a:t>
            </a:r>
          </a:p>
          <a:p>
            <a:pPr lvl="0"/>
            <a:r>
              <a:rPr lang="en-US" dirty="0"/>
              <a:t>requiring to make 4-5 passes before attempting to score and/or </a:t>
            </a:r>
          </a:p>
          <a:p>
            <a:pPr lvl="0"/>
            <a:r>
              <a:rPr lang="en-US" dirty="0"/>
              <a:t>requiring a pass to female athlete if teams are co-ed before attempting to score and/or</a:t>
            </a:r>
          </a:p>
          <a:p>
            <a:pPr lvl="0"/>
            <a:r>
              <a:rPr lang="en-US" dirty="0"/>
              <a:t>“lifting” zone restrictions (introducing concept of crease/goal area), etc.</a:t>
            </a:r>
          </a:p>
          <a:p>
            <a:pPr>
              <a:buNone/>
            </a:pPr>
            <a:endParaRPr lang="en-US" dirty="0"/>
          </a:p>
        </p:txBody>
      </p:sp>
      <p:sp>
        <p:nvSpPr>
          <p:cNvPr id="9" name="Content Placeholder 8"/>
          <p:cNvSpPr>
            <a:spLocks noGrp="1"/>
          </p:cNvSpPr>
          <p:nvPr>
            <p:ph sz="quarter" idx="4"/>
          </p:nvPr>
        </p:nvSpPr>
        <p:spPr>
          <a:xfrm>
            <a:off x="4663440" y="762000"/>
            <a:ext cx="4251960" cy="5486400"/>
          </a:xfrm>
          <a:solidFill>
            <a:srgbClr val="FFFF66"/>
          </a:solidFill>
        </p:spPr>
        <p:txBody>
          <a:bodyPr>
            <a:noAutofit/>
          </a:bodyPr>
          <a:lstStyle/>
          <a:p>
            <a:r>
              <a:rPr lang="en-US" sz="1600" dirty="0"/>
              <a:t>Rules should be simple to make fair and uncomplicated calls and can be modified according to participants’ preparedness and coach’s preferences.</a:t>
            </a:r>
          </a:p>
          <a:p>
            <a:r>
              <a:rPr lang="en-US" sz="1600" dirty="0"/>
              <a:t>Encourage short and safe passes.</a:t>
            </a:r>
          </a:p>
          <a:p>
            <a:r>
              <a:rPr lang="en-US" sz="1600" dirty="0"/>
              <a:t>Emphasize holding the elbow high (above the shoulder) and ball high above the head prior to passing and/or throwing. </a:t>
            </a:r>
          </a:p>
          <a:p>
            <a:r>
              <a:rPr lang="en-US" sz="1600" dirty="0"/>
              <a:t>Challenge players to pass the ball to all teammates positioned in unguarded areas to receive the ball and not to just a few “friends”.</a:t>
            </a:r>
          </a:p>
          <a:p>
            <a:r>
              <a:rPr lang="en-US" sz="1600" dirty="0"/>
              <a:t>While in defense, stress the importance of keeping their bodies between the player with a ball and their own opponent and using their hands to block shots and/or intercept passes.</a:t>
            </a:r>
          </a:p>
          <a:p>
            <a:r>
              <a:rPr lang="en-US" sz="1600" dirty="0"/>
              <a:t>Discuss the importance of wide spacing and team work in advancing the ball from the goal area forward.</a:t>
            </a:r>
          </a:p>
          <a:p>
            <a:endParaRPr lang="en-US" sz="13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40080"/>
          </a:xfrm>
        </p:spPr>
        <p:txBody>
          <a:bodyPr>
            <a:normAutofit fontScale="90000"/>
          </a:bodyPr>
          <a:lstStyle/>
          <a:p>
            <a:pPr algn="ctr"/>
            <a:r>
              <a:rPr lang="en-US" dirty="0"/>
              <a:t>6. Zone Handball</a:t>
            </a:r>
          </a:p>
        </p:txBody>
      </p:sp>
      <p:sp>
        <p:nvSpPr>
          <p:cNvPr id="4" name="Content Placeholder 3"/>
          <p:cNvSpPr>
            <a:spLocks noGrp="1"/>
          </p:cNvSpPr>
          <p:nvPr>
            <p:ph sz="half" idx="2"/>
          </p:nvPr>
        </p:nvSpPr>
        <p:spPr>
          <a:xfrm>
            <a:off x="5105400" y="990600"/>
            <a:ext cx="3828288" cy="5562600"/>
          </a:xfrm>
        </p:spPr>
        <p:txBody>
          <a:bodyPr>
            <a:noAutofit/>
          </a:bodyPr>
          <a:lstStyle/>
          <a:p>
            <a:r>
              <a:rPr lang="en-US" sz="1300" dirty="0"/>
              <a:t>Two teams compete to score as many points as they can within set time by advancing the ball from zone to zone &amp; throwing/passing it to their captains standing in the end zone(s).</a:t>
            </a:r>
          </a:p>
          <a:p>
            <a:r>
              <a:rPr lang="en-US" sz="1300" dirty="0"/>
              <a:t>Within each team, players are divided into groups of 2 or 3 players each and assigned one zone to play in.    </a:t>
            </a:r>
          </a:p>
          <a:p>
            <a:r>
              <a:rPr lang="en-US" sz="1300" dirty="0"/>
              <a:t>The game starts with a jump ball &amp; is played according to no body contact rule.</a:t>
            </a:r>
          </a:p>
          <a:p>
            <a:r>
              <a:rPr lang="en-US" sz="1300" dirty="0"/>
              <a:t>Players are allowed to dribble, pass &amp; catch, hold the ball for 3 seconds &amp; make 3 steps with the ball.    Before advancing the ball, players must make at least 2 passes within their own respective zone. </a:t>
            </a:r>
          </a:p>
          <a:p>
            <a:r>
              <a:rPr lang="en-US" sz="1300" dirty="0"/>
              <a:t>A free-throw is a simple pass from one player to another to restart the game.</a:t>
            </a:r>
          </a:p>
          <a:p>
            <a:r>
              <a:rPr lang="en-US" sz="1300" dirty="0"/>
              <a:t>A point is awarded for each successful pass to either of the captains standing in the goal areas.   After each point scored, the game is restarted in the central zone with a jump-ball.</a:t>
            </a:r>
          </a:p>
          <a:p>
            <a:r>
              <a:rPr lang="en-US" sz="1300" dirty="0"/>
              <a:t>If the ball goes out of bounds, the game is restarted from sideline with a throw-in.   </a:t>
            </a:r>
          </a:p>
          <a:p>
            <a:r>
              <a:rPr lang="en-US" sz="1300" dirty="0"/>
              <a:t>During the game players should be rotated between all three zones.</a:t>
            </a:r>
          </a:p>
        </p:txBody>
      </p:sp>
      <p:sp>
        <p:nvSpPr>
          <p:cNvPr id="5" name="TextBox 4"/>
          <p:cNvSpPr txBox="1"/>
          <p:nvPr/>
        </p:nvSpPr>
        <p:spPr>
          <a:xfrm>
            <a:off x="1295400" y="1066800"/>
            <a:ext cx="3124200" cy="461665"/>
          </a:xfrm>
          <a:prstGeom prst="rect">
            <a:avLst/>
          </a:prstGeom>
          <a:noFill/>
        </p:spPr>
        <p:txBody>
          <a:bodyPr wrap="square" rtlCol="0">
            <a:spAutoFit/>
          </a:bodyPr>
          <a:lstStyle/>
          <a:p>
            <a:pPr algn="ctr"/>
            <a:r>
              <a:rPr lang="en-US" dirty="0"/>
              <a:t>FIELD SET-UP</a:t>
            </a:r>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990600" y="1524000"/>
            <a:ext cx="3810000" cy="2743200"/>
          </a:xfrm>
          <a:prstGeom prst="rect">
            <a:avLst/>
          </a:prstGeom>
          <a:noFill/>
          <a:ln w="9525">
            <a:noFill/>
            <a:miter lim="800000"/>
            <a:headEnd/>
            <a:tailEnd/>
          </a:ln>
        </p:spPr>
      </p:pic>
      <p:sp>
        <p:nvSpPr>
          <p:cNvPr id="7" name="TextBox 6"/>
          <p:cNvSpPr txBox="1"/>
          <p:nvPr/>
        </p:nvSpPr>
        <p:spPr>
          <a:xfrm>
            <a:off x="1219200" y="4343400"/>
            <a:ext cx="3733800" cy="2246769"/>
          </a:xfrm>
          <a:prstGeom prst="rect">
            <a:avLst/>
          </a:prstGeom>
          <a:noFill/>
        </p:spPr>
        <p:txBody>
          <a:bodyPr wrap="square" rtlCol="0">
            <a:spAutoFit/>
          </a:bodyPr>
          <a:lstStyle/>
          <a:p>
            <a:r>
              <a:rPr lang="en-US" sz="1800" b="1" dirty="0"/>
              <a:t>FOCUS:</a:t>
            </a:r>
            <a:r>
              <a:rPr lang="en-US" sz="1800" dirty="0"/>
              <a:t> </a:t>
            </a:r>
          </a:p>
          <a:p>
            <a:pPr>
              <a:buFont typeface="Wingdings" pitchFamily="2" charset="2"/>
              <a:buChar char="§"/>
            </a:pPr>
            <a:r>
              <a:rPr lang="en-US" sz="1400" dirty="0"/>
              <a:t> passing/catching, dribbling &amp; throwing</a:t>
            </a:r>
          </a:p>
          <a:p>
            <a:pPr>
              <a:buFont typeface="Wingdings" pitchFamily="2" charset="2"/>
              <a:buChar char="§"/>
            </a:pPr>
            <a:r>
              <a:rPr lang="en-US" sz="1400" dirty="0"/>
              <a:t> spatial orientation</a:t>
            </a:r>
          </a:p>
          <a:p>
            <a:pPr>
              <a:buFont typeface="Wingdings" pitchFamily="2" charset="2"/>
              <a:buChar char="§"/>
            </a:pPr>
            <a:r>
              <a:rPr lang="en-US" sz="1400" dirty="0"/>
              <a:t> individual defense (marking) &amp; offense (getting free and available for a pass)</a:t>
            </a:r>
          </a:p>
          <a:p>
            <a:r>
              <a:rPr lang="en-US" sz="1800" b="1" dirty="0"/>
              <a:t>EQUIPMENT:</a:t>
            </a:r>
            <a:endParaRPr lang="en-US" sz="1800" dirty="0"/>
          </a:p>
          <a:p>
            <a:pPr>
              <a:buFont typeface="Wingdings" pitchFamily="2" charset="2"/>
              <a:buChar char="§"/>
            </a:pPr>
            <a:r>
              <a:rPr lang="en-US" sz="1600" dirty="0"/>
              <a:t> </a:t>
            </a:r>
            <a:r>
              <a:rPr lang="en-US" sz="1400" dirty="0"/>
              <a:t>1 handball, cones, color pennies</a:t>
            </a:r>
          </a:p>
          <a:p>
            <a:r>
              <a:rPr lang="en-US" sz="1800" b="1" dirty="0"/>
              <a:t>COURT SIZE: </a:t>
            </a:r>
          </a:p>
          <a:p>
            <a:pPr>
              <a:buFont typeface="Wingdings" pitchFamily="2" charset="2"/>
              <a:buChar char="§"/>
            </a:pPr>
            <a:r>
              <a:rPr lang="en-US" sz="1400" b="1" dirty="0"/>
              <a:t> </a:t>
            </a:r>
            <a:r>
              <a:rPr lang="en-US" sz="1400" dirty="0"/>
              <a:t>adapt to needs &amp; availability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248400"/>
            <a:ext cx="8229600" cy="609600"/>
          </a:xfrm>
        </p:spPr>
        <p:txBody>
          <a:bodyPr>
            <a:normAutofit/>
          </a:bodyPr>
          <a:lstStyle/>
          <a:p>
            <a:r>
              <a:rPr lang="en-US" sz="2800" b="0" dirty="0"/>
              <a:t>Zone Handball</a:t>
            </a:r>
          </a:p>
        </p:txBody>
      </p:sp>
      <p:sp>
        <p:nvSpPr>
          <p:cNvPr id="6" name="Text Placeholder 5"/>
          <p:cNvSpPr>
            <a:spLocks noGrp="1"/>
          </p:cNvSpPr>
          <p:nvPr>
            <p:ph type="body" idx="1"/>
          </p:nvPr>
        </p:nvSpPr>
        <p:spPr>
          <a:xfrm>
            <a:off x="152400" y="328278"/>
            <a:ext cx="4328160" cy="433722"/>
          </a:xfrm>
        </p:spPr>
        <p:txBody>
          <a:bodyPr>
            <a:normAutofit/>
          </a:bodyPr>
          <a:lstStyle/>
          <a:p>
            <a:pPr algn="ctr"/>
            <a:r>
              <a:rPr lang="en-US" sz="2000" dirty="0"/>
              <a:t>VARIATIONS</a:t>
            </a:r>
          </a:p>
        </p:txBody>
      </p:sp>
      <p:sp>
        <p:nvSpPr>
          <p:cNvPr id="8" name="Text Placeholder 7"/>
          <p:cNvSpPr>
            <a:spLocks noGrp="1"/>
          </p:cNvSpPr>
          <p:nvPr>
            <p:ph type="body" sz="half" idx="3"/>
          </p:nvPr>
        </p:nvSpPr>
        <p:spPr>
          <a:xfrm>
            <a:off x="4663440" y="328278"/>
            <a:ext cx="4251960" cy="433722"/>
          </a:xfrm>
        </p:spPr>
        <p:txBody>
          <a:bodyPr>
            <a:normAutofit/>
          </a:bodyPr>
          <a:lstStyle/>
          <a:p>
            <a:pPr algn="ctr"/>
            <a:r>
              <a:rPr lang="en-US" sz="2000" dirty="0"/>
              <a:t>TEACHING SUGGESTIONS</a:t>
            </a:r>
          </a:p>
        </p:txBody>
      </p:sp>
      <p:sp>
        <p:nvSpPr>
          <p:cNvPr id="7" name="Content Placeholder 6"/>
          <p:cNvSpPr>
            <a:spLocks noGrp="1"/>
          </p:cNvSpPr>
          <p:nvPr>
            <p:ph sz="quarter" idx="2"/>
          </p:nvPr>
        </p:nvSpPr>
        <p:spPr>
          <a:xfrm>
            <a:off x="152400" y="762000"/>
            <a:ext cx="4328160" cy="5486400"/>
          </a:xfrm>
          <a:solidFill>
            <a:schemeClr val="accent4">
              <a:lumMod val="60000"/>
              <a:lumOff val="40000"/>
            </a:schemeClr>
          </a:solidFill>
        </p:spPr>
        <p:txBody>
          <a:bodyPr>
            <a:normAutofit fontScale="92500" lnSpcReduction="10000"/>
          </a:bodyPr>
          <a:lstStyle/>
          <a:p>
            <a:pPr>
              <a:buNone/>
            </a:pPr>
            <a:r>
              <a:rPr lang="en-US" sz="1600" dirty="0"/>
              <a:t>With time, change/increase difficulty by:</a:t>
            </a:r>
          </a:p>
          <a:p>
            <a:pPr lvl="0"/>
            <a:r>
              <a:rPr lang="en-US" sz="1600" dirty="0"/>
              <a:t> letting the players hold a ball for only one (1) second and/or </a:t>
            </a:r>
          </a:p>
          <a:p>
            <a:pPr lvl="0"/>
            <a:r>
              <a:rPr lang="en-US" sz="1600" dirty="0"/>
              <a:t>allowing only a bounce pass to score and/or </a:t>
            </a:r>
          </a:p>
          <a:p>
            <a:pPr lvl="0"/>
            <a:r>
              <a:rPr lang="en-US" sz="1600" dirty="0"/>
              <a:t>requiring more than 2 passes to be made before moving the ball up and/or</a:t>
            </a:r>
          </a:p>
          <a:p>
            <a:pPr lvl="0"/>
            <a:r>
              <a:rPr lang="en-US" sz="1600" dirty="0"/>
              <a:t> prohibiting dribbling and/or </a:t>
            </a:r>
          </a:p>
          <a:p>
            <a:pPr lvl="0"/>
            <a:r>
              <a:rPr lang="en-US" sz="1600" dirty="0"/>
              <a:t>restarting the game after each point scored from the end zone instead of the center zone and/or </a:t>
            </a:r>
          </a:p>
          <a:p>
            <a:pPr lvl="0"/>
            <a:r>
              <a:rPr lang="en-US" sz="1600" dirty="0"/>
              <a:t>increasing size of the field, etc.   </a:t>
            </a:r>
          </a:p>
          <a:p>
            <a:r>
              <a:rPr lang="en-US" sz="1600" dirty="0"/>
              <a:t>Later on, consider either limiting number of zones to two (2) or “lifting” zones restrictions altogether.   Once the zones’ restriction lift is in effect, the game can be continued with captains standing in the adult size or mini-handball goal areas or their various versions such gymnastic mats, large hula-hoops, basketball’s 3-point areas, basketball’s key areas, or any other available clearly identified spots.    </a:t>
            </a:r>
          </a:p>
          <a:p>
            <a:pPr>
              <a:buNone/>
            </a:pPr>
            <a:r>
              <a:rPr lang="en-US" sz="1600" dirty="0"/>
              <a:t> </a:t>
            </a:r>
          </a:p>
          <a:p>
            <a:endParaRPr lang="en-US" sz="1600" dirty="0"/>
          </a:p>
        </p:txBody>
      </p:sp>
      <p:sp>
        <p:nvSpPr>
          <p:cNvPr id="9" name="Content Placeholder 8"/>
          <p:cNvSpPr>
            <a:spLocks noGrp="1"/>
          </p:cNvSpPr>
          <p:nvPr>
            <p:ph sz="quarter" idx="4"/>
          </p:nvPr>
        </p:nvSpPr>
        <p:spPr>
          <a:xfrm>
            <a:off x="4663440" y="762000"/>
            <a:ext cx="4251960" cy="5486400"/>
          </a:xfrm>
          <a:solidFill>
            <a:srgbClr val="FFFF66"/>
          </a:solidFill>
        </p:spPr>
        <p:txBody>
          <a:bodyPr>
            <a:noAutofit/>
          </a:bodyPr>
          <a:lstStyle/>
          <a:p>
            <a:r>
              <a:rPr lang="en-US" sz="1400" dirty="0"/>
              <a:t>Within each zone, players should use individual defense (“man to man”) without and/or with switching depending on their level of readiness.</a:t>
            </a:r>
          </a:p>
          <a:p>
            <a:r>
              <a:rPr lang="en-US" sz="1400" dirty="0"/>
              <a:t>Rules should be simple to make fair and uncomplicated calls and can be modified according to participants’ preparedness and coach’s preferences.</a:t>
            </a:r>
          </a:p>
          <a:p>
            <a:r>
              <a:rPr lang="en-US" sz="1400" dirty="0"/>
              <a:t>Encourage constant movement, short passes as well as simple “break-free from your guard” and “pass and go” offensive strategies.</a:t>
            </a:r>
          </a:p>
          <a:p>
            <a:r>
              <a:rPr lang="en-US" sz="1400" dirty="0"/>
              <a:t>Emphasize holding the elbow high (above the shoulder) and ball high above the head prior to passing and/or throwing.</a:t>
            </a:r>
          </a:p>
          <a:p>
            <a:r>
              <a:rPr lang="en-US" sz="1400" dirty="0">
                <a:sym typeface="Symbol"/>
              </a:rPr>
              <a:t></a:t>
            </a:r>
            <a:r>
              <a:rPr lang="en-US" sz="1400" dirty="0"/>
              <a:t> Challenge players to be creative in solving 2 vs. 2 (3 vs. 3) situations within their respective zones.</a:t>
            </a:r>
          </a:p>
          <a:p>
            <a:r>
              <a:rPr lang="en-US" sz="1400" dirty="0"/>
              <a:t>While in defense, stress the importance of keeping their bodies between the attacker and their own goal and positioning in the passing lines to increase chances of intercepting the ball.</a:t>
            </a:r>
          </a:p>
          <a:p>
            <a:r>
              <a:rPr lang="en-US" sz="1400" dirty="0"/>
              <a:t>Rotate players between zones, change captains, assign additional conditioning tasks to be done by players in zones farthest from the “action”</a:t>
            </a:r>
          </a:p>
          <a:p>
            <a:endParaRPr lang="en-US" sz="13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40080"/>
          </a:xfrm>
        </p:spPr>
        <p:txBody>
          <a:bodyPr>
            <a:normAutofit fontScale="90000"/>
          </a:bodyPr>
          <a:lstStyle/>
          <a:p>
            <a:pPr algn="ctr"/>
            <a:r>
              <a:rPr lang="en-US" dirty="0"/>
              <a:t>7. Touchdown Handball</a:t>
            </a:r>
          </a:p>
        </p:txBody>
      </p:sp>
      <p:sp>
        <p:nvSpPr>
          <p:cNvPr id="4" name="Content Placeholder 3"/>
          <p:cNvSpPr>
            <a:spLocks noGrp="1"/>
          </p:cNvSpPr>
          <p:nvPr>
            <p:ph sz="half" idx="2"/>
          </p:nvPr>
        </p:nvSpPr>
        <p:spPr>
          <a:xfrm>
            <a:off x="4876800" y="1143000"/>
            <a:ext cx="4056888" cy="5562600"/>
          </a:xfrm>
        </p:spPr>
        <p:txBody>
          <a:bodyPr>
            <a:normAutofit fontScale="77500" lnSpcReduction="20000"/>
          </a:bodyPr>
          <a:lstStyle/>
          <a:p>
            <a:r>
              <a:rPr lang="en-US" sz="1800" dirty="0"/>
              <a:t>Two teams compete to score as many points as they can within set time by advancing the ball up the court and throwing/passing it to their teammates open in the end zone.</a:t>
            </a:r>
          </a:p>
          <a:p>
            <a:r>
              <a:rPr lang="en-US" sz="1800" dirty="0"/>
              <a:t> The game starts with a throw-off by a goalkeeper standing in the goal area and all players assuming 6:0 formations around their goal area.   Once the ball is released into the air, players are free to assume any position they see fit.</a:t>
            </a:r>
          </a:p>
          <a:p>
            <a:r>
              <a:rPr lang="en-US" sz="1800" dirty="0"/>
              <a:t>The game is played according to no body contact rule or according to adapted rules.</a:t>
            </a:r>
          </a:p>
          <a:p>
            <a:r>
              <a:rPr lang="en-US" sz="1800" dirty="0"/>
              <a:t>Players are allowed to dribble, pass &amp; catch, hold the ball for 3 seconds &amp; make 3 steps with the ball.    </a:t>
            </a:r>
          </a:p>
          <a:p>
            <a:r>
              <a:rPr lang="en-US" sz="1800" dirty="0"/>
              <a:t> The receiving team tries to score by passing a ball to any open teammate inside their opponent’s goal area.    After each touchdown, the scoring team wins a right to try for a bonus point.   To earn it, a goalkeeper throws the ball directly from his goal area into an opposite goal. </a:t>
            </a:r>
          </a:p>
          <a:p>
            <a:r>
              <a:rPr lang="en-US" sz="1800" dirty="0"/>
              <a:t>After each drive, the game is restarted by another throw-off from a goalkeeper to the opposing team.</a:t>
            </a:r>
          </a:p>
          <a:p>
            <a:r>
              <a:rPr lang="en-US" sz="1800" dirty="0"/>
              <a:t>A free-throw is a simple pass from one player to another to restart the game.</a:t>
            </a:r>
          </a:p>
          <a:p>
            <a:r>
              <a:rPr lang="en-US" sz="1800" dirty="0"/>
              <a:t>If the ball goes out of bounds, the game is restarted from sideline with a throw-in.   </a:t>
            </a:r>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1143000" y="1600201"/>
            <a:ext cx="3657600" cy="2819399"/>
          </a:xfrm>
          <a:prstGeom prst="rect">
            <a:avLst/>
          </a:prstGeom>
          <a:noFill/>
          <a:ln w="9525">
            <a:noFill/>
            <a:miter lim="800000"/>
            <a:headEnd/>
            <a:tailEnd/>
          </a:ln>
        </p:spPr>
      </p:pic>
      <p:sp>
        <p:nvSpPr>
          <p:cNvPr id="6" name="TextBox 5"/>
          <p:cNvSpPr txBox="1"/>
          <p:nvPr/>
        </p:nvSpPr>
        <p:spPr>
          <a:xfrm>
            <a:off x="1143000" y="1066800"/>
            <a:ext cx="3657600" cy="461665"/>
          </a:xfrm>
          <a:prstGeom prst="rect">
            <a:avLst/>
          </a:prstGeom>
          <a:noFill/>
        </p:spPr>
        <p:txBody>
          <a:bodyPr wrap="square" rtlCol="0">
            <a:spAutoFit/>
          </a:bodyPr>
          <a:lstStyle/>
          <a:p>
            <a:pPr algn="ctr"/>
            <a:r>
              <a:rPr lang="en-US" dirty="0"/>
              <a:t>FIELD SET-UP</a:t>
            </a:r>
          </a:p>
        </p:txBody>
      </p:sp>
      <p:sp>
        <p:nvSpPr>
          <p:cNvPr id="8" name="TextBox 7"/>
          <p:cNvSpPr txBox="1"/>
          <p:nvPr/>
        </p:nvSpPr>
        <p:spPr>
          <a:xfrm>
            <a:off x="1143000" y="4572000"/>
            <a:ext cx="3810000" cy="2215991"/>
          </a:xfrm>
          <a:prstGeom prst="rect">
            <a:avLst/>
          </a:prstGeom>
          <a:noFill/>
        </p:spPr>
        <p:txBody>
          <a:bodyPr wrap="square" rtlCol="0">
            <a:spAutoFit/>
          </a:bodyPr>
          <a:lstStyle/>
          <a:p>
            <a:r>
              <a:rPr lang="en-US" sz="1600" b="1" dirty="0"/>
              <a:t>FOCUS:</a:t>
            </a:r>
            <a:r>
              <a:rPr lang="en-US" sz="1600" dirty="0"/>
              <a:t> </a:t>
            </a:r>
          </a:p>
          <a:p>
            <a:pPr>
              <a:buFont typeface="Wingdings" pitchFamily="2" charset="2"/>
              <a:buChar char="§"/>
            </a:pPr>
            <a:r>
              <a:rPr lang="en-US" sz="1400" dirty="0"/>
              <a:t> passing/catching, dribbling &amp; throwing</a:t>
            </a:r>
          </a:p>
          <a:p>
            <a:pPr>
              <a:buFont typeface="Wingdings" pitchFamily="2" charset="2"/>
              <a:buChar char="§"/>
            </a:pPr>
            <a:r>
              <a:rPr lang="en-US" sz="1400" dirty="0"/>
              <a:t> spatial orientation, endurance</a:t>
            </a:r>
          </a:p>
          <a:p>
            <a:pPr>
              <a:buFont typeface="Wingdings" pitchFamily="2" charset="2"/>
              <a:buChar char="§"/>
            </a:pPr>
            <a:r>
              <a:rPr lang="en-US" sz="1400" dirty="0"/>
              <a:t> individual defense (marking) &amp; offense (getting free and available for a pass)</a:t>
            </a:r>
          </a:p>
          <a:p>
            <a:r>
              <a:rPr lang="en-US" sz="1600" b="1" dirty="0"/>
              <a:t>EQUIPMENT:</a:t>
            </a:r>
            <a:endParaRPr lang="en-US" sz="1600" dirty="0"/>
          </a:p>
          <a:p>
            <a:pPr>
              <a:buFont typeface="Wingdings" pitchFamily="2" charset="2"/>
              <a:buChar char="§"/>
            </a:pPr>
            <a:r>
              <a:rPr lang="en-US" sz="1400" dirty="0"/>
              <a:t> 1 handball, cones, color pennies</a:t>
            </a:r>
          </a:p>
          <a:p>
            <a:r>
              <a:rPr lang="en-US" sz="1600" b="1" dirty="0"/>
              <a:t>COURT SIZE: </a:t>
            </a:r>
          </a:p>
          <a:p>
            <a:pPr>
              <a:buFont typeface="Wingdings" pitchFamily="2" charset="2"/>
              <a:buChar char="§"/>
            </a:pPr>
            <a:r>
              <a:rPr lang="en-US" sz="1600" b="1" dirty="0"/>
              <a:t> </a:t>
            </a:r>
            <a:r>
              <a:rPr lang="en-US" sz="1400" dirty="0"/>
              <a:t>adapt to needs &amp; availability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248400"/>
            <a:ext cx="8229600" cy="609600"/>
          </a:xfrm>
        </p:spPr>
        <p:txBody>
          <a:bodyPr>
            <a:normAutofit/>
          </a:bodyPr>
          <a:lstStyle/>
          <a:p>
            <a:r>
              <a:rPr lang="en-US" sz="2800" b="0" dirty="0"/>
              <a:t>Touchdown Handball</a:t>
            </a:r>
          </a:p>
        </p:txBody>
      </p:sp>
      <p:sp>
        <p:nvSpPr>
          <p:cNvPr id="6" name="Text Placeholder 5"/>
          <p:cNvSpPr>
            <a:spLocks noGrp="1"/>
          </p:cNvSpPr>
          <p:nvPr>
            <p:ph type="body" idx="1"/>
          </p:nvPr>
        </p:nvSpPr>
        <p:spPr>
          <a:xfrm>
            <a:off x="152400" y="328278"/>
            <a:ext cx="4328160" cy="433722"/>
          </a:xfrm>
        </p:spPr>
        <p:txBody>
          <a:bodyPr>
            <a:normAutofit/>
          </a:bodyPr>
          <a:lstStyle/>
          <a:p>
            <a:pPr algn="ctr"/>
            <a:r>
              <a:rPr lang="en-US" sz="2000" dirty="0"/>
              <a:t>VARIATIONS</a:t>
            </a:r>
          </a:p>
        </p:txBody>
      </p:sp>
      <p:sp>
        <p:nvSpPr>
          <p:cNvPr id="8" name="Text Placeholder 7"/>
          <p:cNvSpPr>
            <a:spLocks noGrp="1"/>
          </p:cNvSpPr>
          <p:nvPr>
            <p:ph type="body" sz="half" idx="3"/>
          </p:nvPr>
        </p:nvSpPr>
        <p:spPr>
          <a:xfrm>
            <a:off x="4663440" y="328278"/>
            <a:ext cx="4251960" cy="433722"/>
          </a:xfrm>
        </p:spPr>
        <p:txBody>
          <a:bodyPr>
            <a:normAutofit/>
          </a:bodyPr>
          <a:lstStyle/>
          <a:p>
            <a:pPr algn="ctr"/>
            <a:r>
              <a:rPr lang="en-US" sz="2000" dirty="0"/>
              <a:t>TEACHING SUGGESTIONS</a:t>
            </a:r>
          </a:p>
        </p:txBody>
      </p:sp>
      <p:sp>
        <p:nvSpPr>
          <p:cNvPr id="7" name="Content Placeholder 6"/>
          <p:cNvSpPr>
            <a:spLocks noGrp="1"/>
          </p:cNvSpPr>
          <p:nvPr>
            <p:ph sz="quarter" idx="2"/>
          </p:nvPr>
        </p:nvSpPr>
        <p:spPr>
          <a:xfrm>
            <a:off x="152400" y="762000"/>
            <a:ext cx="4328160" cy="5486400"/>
          </a:xfrm>
          <a:solidFill>
            <a:schemeClr val="accent4">
              <a:lumMod val="60000"/>
              <a:lumOff val="40000"/>
            </a:schemeClr>
          </a:solidFill>
        </p:spPr>
        <p:txBody>
          <a:bodyPr>
            <a:normAutofit/>
          </a:bodyPr>
          <a:lstStyle/>
          <a:p>
            <a:pPr>
              <a:buNone/>
            </a:pPr>
            <a:r>
              <a:rPr lang="en-US" sz="2000" dirty="0"/>
              <a:t>With time, increase difficulty by:</a:t>
            </a:r>
          </a:p>
          <a:p>
            <a:pPr lvl="0"/>
            <a:r>
              <a:rPr lang="en-US" sz="2000" dirty="0"/>
              <a:t>letting the players hold a ball for only one (1) second and/or </a:t>
            </a:r>
          </a:p>
          <a:p>
            <a:pPr lvl="0"/>
            <a:r>
              <a:rPr lang="en-US" sz="2000" dirty="0"/>
              <a:t>allowing only forward passing and/or </a:t>
            </a:r>
          </a:p>
          <a:p>
            <a:pPr lvl="0"/>
            <a:r>
              <a:rPr lang="en-US" sz="2000" dirty="0"/>
              <a:t>limiting dribbling to 2-3 bounces or prohibiting it altogether and/or</a:t>
            </a:r>
          </a:p>
          <a:p>
            <a:pPr lvl="0"/>
            <a:r>
              <a:rPr lang="en-US" sz="2000" dirty="0"/>
              <a:t>requiring set number of passes made before scoring and/or</a:t>
            </a:r>
          </a:p>
          <a:p>
            <a:pPr lvl="0"/>
            <a:r>
              <a:rPr lang="en-US" sz="2000" dirty="0"/>
              <a:t>implementing defensive two-hand touch either forcing a pass within three seconds or a turn-over and/or</a:t>
            </a:r>
          </a:p>
          <a:p>
            <a:pPr lvl="0"/>
            <a:r>
              <a:rPr lang="en-US" sz="2000" dirty="0"/>
              <a:t>designate up to three (3) exclusive receivers per team, etc.</a:t>
            </a:r>
          </a:p>
          <a:p>
            <a:pPr>
              <a:buNone/>
            </a:pPr>
            <a:endParaRPr lang="en-US" sz="1600" dirty="0"/>
          </a:p>
        </p:txBody>
      </p:sp>
      <p:sp>
        <p:nvSpPr>
          <p:cNvPr id="9" name="Content Placeholder 8"/>
          <p:cNvSpPr>
            <a:spLocks noGrp="1"/>
          </p:cNvSpPr>
          <p:nvPr>
            <p:ph sz="quarter" idx="4"/>
          </p:nvPr>
        </p:nvSpPr>
        <p:spPr>
          <a:xfrm>
            <a:off x="4663440" y="762000"/>
            <a:ext cx="4251960" cy="5486400"/>
          </a:xfrm>
          <a:solidFill>
            <a:srgbClr val="FFFF66"/>
          </a:solidFill>
        </p:spPr>
        <p:txBody>
          <a:bodyPr>
            <a:noAutofit/>
          </a:bodyPr>
          <a:lstStyle/>
          <a:p>
            <a:r>
              <a:rPr lang="en-US" sz="1300" dirty="0"/>
              <a:t>Full court or half court individual defense (“man to man”) without or with switching should be used.</a:t>
            </a:r>
          </a:p>
          <a:p>
            <a:r>
              <a:rPr lang="en-US" sz="1300" dirty="0"/>
              <a:t>Rules can be modified according to participants’ preparedness and coach’s preferences.</a:t>
            </a:r>
          </a:p>
          <a:p>
            <a:r>
              <a:rPr lang="en-US" sz="1300" dirty="0"/>
              <a:t>Do not allow players to form any zone like defensive formations.</a:t>
            </a:r>
          </a:p>
          <a:p>
            <a:r>
              <a:rPr lang="en-US" sz="1300" dirty="0"/>
              <a:t>Encourage constant movement, quick and short passes as well as simple “break-free from your guard” and “pass and go” offensive strategies.</a:t>
            </a:r>
          </a:p>
          <a:p>
            <a:r>
              <a:rPr lang="en-US" sz="1300" dirty="0"/>
              <a:t>Accent importance of “bridging” or advancing the ball by short and accurate lateral passes in direct contact with opponents.</a:t>
            </a:r>
          </a:p>
          <a:p>
            <a:r>
              <a:rPr lang="en-US" sz="1300" dirty="0"/>
              <a:t>Discourage crossing patterns, long passes, and jump passes.</a:t>
            </a:r>
          </a:p>
          <a:p>
            <a:r>
              <a:rPr lang="en-US" sz="1300" dirty="0"/>
              <a:t>Remind players often that passing is always faster than dribbling. </a:t>
            </a:r>
          </a:p>
          <a:p>
            <a:r>
              <a:rPr lang="en-US" sz="1300" dirty="0"/>
              <a:t>Challenge players to pass the ball to teammates positioned in unguarded and less defense dense areas.</a:t>
            </a:r>
          </a:p>
          <a:p>
            <a:r>
              <a:rPr lang="en-US" sz="1300" dirty="0"/>
              <a:t>While in defense, stress the importance of keeping their bodies between the attacker and their own goal, importance of correct footwork, tactical fouls to stop the attack, etc.</a:t>
            </a:r>
          </a:p>
          <a:p>
            <a:endParaRPr lang="en-US" sz="13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40080"/>
          </a:xfrm>
        </p:spPr>
        <p:txBody>
          <a:bodyPr>
            <a:normAutofit fontScale="90000"/>
          </a:bodyPr>
          <a:lstStyle/>
          <a:p>
            <a:pPr algn="ctr"/>
            <a:r>
              <a:rPr lang="en-US" dirty="0"/>
              <a:t>8. Protect Your Royals</a:t>
            </a:r>
          </a:p>
        </p:txBody>
      </p:sp>
      <p:sp>
        <p:nvSpPr>
          <p:cNvPr id="4" name="Content Placeholder 3"/>
          <p:cNvSpPr>
            <a:spLocks noGrp="1"/>
          </p:cNvSpPr>
          <p:nvPr>
            <p:ph sz="half" idx="2"/>
          </p:nvPr>
        </p:nvSpPr>
        <p:spPr>
          <a:xfrm>
            <a:off x="4724400" y="1066800"/>
            <a:ext cx="4209288" cy="5562600"/>
          </a:xfrm>
        </p:spPr>
        <p:txBody>
          <a:bodyPr>
            <a:normAutofit fontScale="70000" lnSpcReduction="20000"/>
          </a:bodyPr>
          <a:lstStyle/>
          <a:p>
            <a:r>
              <a:rPr lang="en-US" sz="1800" dirty="0"/>
              <a:t>Two teams compete to score as many points as they can within set time by advancing the ball up the court and throwing it at their opponents’ two captains standing inside a goal area within clearly marked smaller area called “Royal Castle”.</a:t>
            </a:r>
          </a:p>
          <a:p>
            <a:r>
              <a:rPr lang="en-US" sz="1800" dirty="0"/>
              <a:t> The game starts with a jump-ball and is played according to no body contact rule or according to adapted rules.</a:t>
            </a:r>
          </a:p>
          <a:p>
            <a:r>
              <a:rPr lang="en-US" sz="1800" dirty="0"/>
              <a:t>Players are allowed to dribble, pass &amp; catch, hold the ball for 3 seconds &amp; make 3 steps with the ball.    </a:t>
            </a:r>
          </a:p>
          <a:p>
            <a:r>
              <a:rPr lang="en-US" sz="1800" dirty="0"/>
              <a:t> Both captains can move freely inside the “Royal Castle” and dodge the shots fired at them by attackers.   </a:t>
            </a:r>
          </a:p>
          <a:p>
            <a:r>
              <a:rPr lang="en-US" sz="1800" dirty="0"/>
              <a:t>All shots should be made with one hand, preferably using an overhand technique.   A point is scored when either 1 or both captains are hit with a ball below head level. </a:t>
            </a:r>
          </a:p>
          <a:p>
            <a:r>
              <a:rPr lang="en-US" sz="1800" dirty="0"/>
              <a:t>After each hit, the game is restarted by the team’s non-hit captain.   If both are hit by the same shot, the attacking team earns 2 points &amp; either captain restarts the game.   If the captain gets hit but manages to catch the ball, no pints are awarded &amp; game continues on.</a:t>
            </a:r>
          </a:p>
          <a:p>
            <a:r>
              <a:rPr lang="en-US" sz="1800" dirty="0"/>
              <a:t>A free-throw is a simple pass from one player to another to restart the game.</a:t>
            </a:r>
          </a:p>
          <a:p>
            <a:r>
              <a:rPr lang="en-US" sz="1800" dirty="0"/>
              <a:t>If the ball goes out of bounds, the game is restarted from sideline with a throw-in.    If the ball goes past the end-line, either captain can run out, bring it back, and pass it to his teammates to begin another offensive action.  </a:t>
            </a:r>
          </a:p>
          <a:p>
            <a:endParaRPr lang="en-US" sz="1600" dirty="0"/>
          </a:p>
        </p:txBody>
      </p:sp>
      <p:pic>
        <p:nvPicPr>
          <p:cNvPr id="4098" name="Picture 2"/>
          <p:cNvPicPr>
            <a:picLocks noGrp="1" noChangeAspect="1" noChangeArrowheads="1"/>
          </p:cNvPicPr>
          <p:nvPr>
            <p:ph sz="half" idx="1"/>
          </p:nvPr>
        </p:nvPicPr>
        <p:blipFill>
          <a:blip r:embed="rId2" cstate="print"/>
          <a:srcRect/>
          <a:stretch>
            <a:fillRect/>
          </a:stretch>
        </p:blipFill>
        <p:spPr bwMode="auto">
          <a:xfrm>
            <a:off x="1066800" y="1371600"/>
            <a:ext cx="3657600" cy="3048000"/>
          </a:xfrm>
          <a:prstGeom prst="rect">
            <a:avLst/>
          </a:prstGeom>
          <a:noFill/>
          <a:ln w="9525">
            <a:noFill/>
            <a:miter lim="800000"/>
            <a:headEnd/>
            <a:tailEnd/>
          </a:ln>
        </p:spPr>
      </p:pic>
      <p:sp>
        <p:nvSpPr>
          <p:cNvPr id="6" name="TextBox 5"/>
          <p:cNvSpPr txBox="1"/>
          <p:nvPr/>
        </p:nvSpPr>
        <p:spPr>
          <a:xfrm>
            <a:off x="1143000" y="914400"/>
            <a:ext cx="3581400" cy="461665"/>
          </a:xfrm>
          <a:prstGeom prst="rect">
            <a:avLst/>
          </a:prstGeom>
          <a:noFill/>
        </p:spPr>
        <p:txBody>
          <a:bodyPr wrap="square" rtlCol="0">
            <a:spAutoFit/>
          </a:bodyPr>
          <a:lstStyle/>
          <a:p>
            <a:pPr algn="ctr"/>
            <a:r>
              <a:rPr lang="en-US" dirty="0"/>
              <a:t>FIELD SET-UP</a:t>
            </a:r>
          </a:p>
        </p:txBody>
      </p:sp>
      <p:sp>
        <p:nvSpPr>
          <p:cNvPr id="7" name="TextBox 6"/>
          <p:cNvSpPr txBox="1"/>
          <p:nvPr/>
        </p:nvSpPr>
        <p:spPr>
          <a:xfrm>
            <a:off x="1143000" y="4343400"/>
            <a:ext cx="3810000" cy="2369880"/>
          </a:xfrm>
          <a:prstGeom prst="rect">
            <a:avLst/>
          </a:prstGeom>
          <a:noFill/>
        </p:spPr>
        <p:txBody>
          <a:bodyPr wrap="square" rtlCol="0">
            <a:spAutoFit/>
          </a:bodyPr>
          <a:lstStyle/>
          <a:p>
            <a:r>
              <a:rPr lang="en-US" sz="1600" b="1" dirty="0"/>
              <a:t>FOCUS:</a:t>
            </a:r>
            <a:r>
              <a:rPr lang="en-US" sz="1600" dirty="0"/>
              <a:t> </a:t>
            </a:r>
          </a:p>
          <a:p>
            <a:pPr>
              <a:buFont typeface="Wingdings" pitchFamily="2" charset="2"/>
              <a:buChar char="§"/>
            </a:pPr>
            <a:r>
              <a:rPr lang="en-US" sz="1600" dirty="0"/>
              <a:t> </a:t>
            </a:r>
            <a:r>
              <a:rPr lang="en-US" sz="1400" dirty="0"/>
              <a:t>passing/catching ,dribbling &amp; throwing</a:t>
            </a:r>
          </a:p>
          <a:p>
            <a:pPr>
              <a:buFont typeface="Wingdings" pitchFamily="2" charset="2"/>
              <a:buChar char="§"/>
            </a:pPr>
            <a:r>
              <a:rPr lang="en-US" sz="1400" dirty="0"/>
              <a:t> concept of goal area, spatial orientation</a:t>
            </a:r>
          </a:p>
          <a:p>
            <a:pPr>
              <a:buFont typeface="Wingdings" pitchFamily="2" charset="2"/>
              <a:buChar char="§"/>
            </a:pPr>
            <a:r>
              <a:rPr lang="en-US" sz="1400" dirty="0"/>
              <a:t> individual defense (marking, blocking) &amp; offense (getting free, available for a pass, attacking gaps, setting picks)</a:t>
            </a:r>
          </a:p>
          <a:p>
            <a:r>
              <a:rPr lang="en-US" sz="1600" b="1" dirty="0"/>
              <a:t>EQUIPMENT:</a:t>
            </a:r>
            <a:endParaRPr lang="en-US" sz="1600" dirty="0"/>
          </a:p>
          <a:p>
            <a:pPr>
              <a:buFont typeface="Wingdings" pitchFamily="2" charset="2"/>
              <a:buChar char="§"/>
            </a:pPr>
            <a:r>
              <a:rPr lang="en-US" sz="1400" dirty="0"/>
              <a:t> 1 handball, cones, color pennies</a:t>
            </a:r>
          </a:p>
          <a:p>
            <a:r>
              <a:rPr lang="en-US" sz="1600" b="1" dirty="0"/>
              <a:t>COURT SIZE: </a:t>
            </a:r>
          </a:p>
          <a:p>
            <a:pPr>
              <a:buFont typeface="Wingdings" pitchFamily="2" charset="2"/>
              <a:buChar char="§"/>
            </a:pPr>
            <a:r>
              <a:rPr lang="en-US" sz="1400" b="1" dirty="0"/>
              <a:t> </a:t>
            </a:r>
            <a:r>
              <a:rPr lang="en-US" sz="1400" dirty="0"/>
              <a:t>adapt to needs &amp; availability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pPr algn="ctr"/>
            <a:r>
              <a:rPr lang="en-US" dirty="0"/>
              <a:t>Lead-Up Games</a:t>
            </a:r>
          </a:p>
        </p:txBody>
      </p:sp>
      <p:sp>
        <p:nvSpPr>
          <p:cNvPr id="5" name="Content Placeholder 4"/>
          <p:cNvSpPr>
            <a:spLocks noGrp="1"/>
          </p:cNvSpPr>
          <p:nvPr>
            <p:ph idx="1"/>
          </p:nvPr>
        </p:nvSpPr>
        <p:spPr>
          <a:xfrm>
            <a:off x="1219200" y="1143000"/>
            <a:ext cx="7714488" cy="5181600"/>
          </a:xfrm>
          <a:solidFill>
            <a:schemeClr val="accent2">
              <a:lumMod val="60000"/>
              <a:lumOff val="40000"/>
            </a:schemeClr>
          </a:solidFill>
        </p:spPr>
        <p:txBody>
          <a:bodyPr>
            <a:normAutofit fontScale="92500" lnSpcReduction="10000"/>
          </a:bodyPr>
          <a:lstStyle/>
          <a:p>
            <a:r>
              <a:rPr lang="en-US" sz="1800" dirty="0"/>
              <a:t>All activities presented below meet the following set of criteria: </a:t>
            </a:r>
          </a:p>
          <a:p>
            <a:pPr lvl="1">
              <a:lnSpc>
                <a:spcPct val="120000"/>
              </a:lnSpc>
            </a:pPr>
            <a:r>
              <a:rPr lang="en-US" sz="1400" dirty="0"/>
              <a:t>they are easy to organize and play but competitive in nature, </a:t>
            </a:r>
          </a:p>
          <a:p>
            <a:pPr lvl="1">
              <a:lnSpc>
                <a:spcPct val="120000"/>
              </a:lnSpc>
            </a:pPr>
            <a:r>
              <a:rPr lang="en-US" sz="1400" dirty="0"/>
              <a:t>require minimal equipment and set-up, </a:t>
            </a:r>
          </a:p>
          <a:p>
            <a:pPr lvl="1">
              <a:lnSpc>
                <a:spcPct val="120000"/>
              </a:lnSpc>
            </a:pPr>
            <a:r>
              <a:rPr lang="en-US" sz="1400" dirty="0"/>
              <a:t>can be easily adapted to almost any circumstances, </a:t>
            </a:r>
          </a:p>
          <a:p>
            <a:pPr lvl="1">
              <a:lnSpc>
                <a:spcPct val="120000"/>
              </a:lnSpc>
            </a:pPr>
            <a:r>
              <a:rPr lang="en-US" sz="1400" dirty="0"/>
              <a:t>provide learning and practicing opportunities for participants of various mastery levels, </a:t>
            </a:r>
          </a:p>
          <a:p>
            <a:pPr lvl="1">
              <a:lnSpc>
                <a:spcPct val="120000"/>
              </a:lnSpc>
            </a:pPr>
            <a:r>
              <a:rPr lang="en-US" sz="1400" dirty="0"/>
              <a:t>combine physical and skill practicing moments, </a:t>
            </a:r>
          </a:p>
          <a:p>
            <a:pPr lvl="1">
              <a:lnSpc>
                <a:spcPct val="120000"/>
              </a:lnSpc>
            </a:pPr>
            <a:r>
              <a:rPr lang="en-US" sz="1400" dirty="0"/>
              <a:t>stimulate continued participation and interest, and have added advantage of </a:t>
            </a:r>
          </a:p>
          <a:p>
            <a:pPr lvl="1">
              <a:lnSpc>
                <a:spcPct val="120000"/>
              </a:lnSpc>
            </a:pPr>
            <a:r>
              <a:rPr lang="en-US" sz="1400" dirty="0"/>
              <a:t>resemble a number of key technical and tactical situations most often present during handball games. </a:t>
            </a:r>
          </a:p>
          <a:p>
            <a:r>
              <a:rPr lang="en-US" sz="1800" dirty="0"/>
              <a:t>Each lead-up game can be used as standalone activity or be part of a regular training session.   </a:t>
            </a:r>
          </a:p>
          <a:p>
            <a:r>
              <a:rPr lang="en-US" sz="1800" dirty="0"/>
              <a:t>These games can be used to build a graduated, active warm-up routine </a:t>
            </a:r>
          </a:p>
          <a:p>
            <a:r>
              <a:rPr lang="en-US" sz="1800" dirty="0"/>
              <a:t>To facilitate their practical applications, all games include a short description of the main purpose, the equipment needed, diagrams of the set-up, variety notes and teaching tips.  </a:t>
            </a:r>
          </a:p>
          <a:p>
            <a:r>
              <a:rPr lang="en-US" sz="1800" dirty="0"/>
              <a:t>They are not arranged in any order nor to meet any specific criterion as these depend on many variables and the lesson/unit objectives.</a:t>
            </a:r>
          </a:p>
          <a:p>
            <a:r>
              <a:rPr lang="en-US" sz="1800" dirty="0"/>
              <a:t>Each game can modified to suit your needs.    </a:t>
            </a:r>
          </a:p>
          <a:p>
            <a:r>
              <a:rPr lang="en-US" sz="1800" dirty="0"/>
              <a:t>Enjoy,  experiment,  invent new versions &amp; good luck in your daily practice!         </a:t>
            </a:r>
          </a:p>
          <a:p>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248400"/>
            <a:ext cx="8229600" cy="609600"/>
          </a:xfrm>
        </p:spPr>
        <p:txBody>
          <a:bodyPr>
            <a:normAutofit/>
          </a:bodyPr>
          <a:lstStyle/>
          <a:p>
            <a:r>
              <a:rPr lang="en-US" sz="2800" b="0" dirty="0"/>
              <a:t>Protect Your Royals</a:t>
            </a:r>
          </a:p>
        </p:txBody>
      </p:sp>
      <p:sp>
        <p:nvSpPr>
          <p:cNvPr id="6" name="Text Placeholder 5"/>
          <p:cNvSpPr>
            <a:spLocks noGrp="1"/>
          </p:cNvSpPr>
          <p:nvPr>
            <p:ph type="body" idx="1"/>
          </p:nvPr>
        </p:nvSpPr>
        <p:spPr>
          <a:xfrm>
            <a:off x="152400" y="328278"/>
            <a:ext cx="4328160" cy="433722"/>
          </a:xfrm>
        </p:spPr>
        <p:txBody>
          <a:bodyPr>
            <a:normAutofit/>
          </a:bodyPr>
          <a:lstStyle/>
          <a:p>
            <a:pPr algn="ctr"/>
            <a:r>
              <a:rPr lang="en-US" sz="2000" dirty="0"/>
              <a:t>VARIATIONS</a:t>
            </a:r>
          </a:p>
        </p:txBody>
      </p:sp>
      <p:sp>
        <p:nvSpPr>
          <p:cNvPr id="8" name="Text Placeholder 7"/>
          <p:cNvSpPr>
            <a:spLocks noGrp="1"/>
          </p:cNvSpPr>
          <p:nvPr>
            <p:ph type="body" sz="half" idx="3"/>
          </p:nvPr>
        </p:nvSpPr>
        <p:spPr>
          <a:xfrm>
            <a:off x="4663440" y="328278"/>
            <a:ext cx="4251960" cy="433722"/>
          </a:xfrm>
        </p:spPr>
        <p:txBody>
          <a:bodyPr>
            <a:normAutofit/>
          </a:bodyPr>
          <a:lstStyle/>
          <a:p>
            <a:pPr algn="ctr"/>
            <a:r>
              <a:rPr lang="en-US" sz="2000" dirty="0"/>
              <a:t>TEACHING SUGGESTIONS</a:t>
            </a:r>
          </a:p>
        </p:txBody>
      </p:sp>
      <p:sp>
        <p:nvSpPr>
          <p:cNvPr id="7" name="Content Placeholder 6"/>
          <p:cNvSpPr>
            <a:spLocks noGrp="1"/>
          </p:cNvSpPr>
          <p:nvPr>
            <p:ph sz="quarter" idx="2"/>
          </p:nvPr>
        </p:nvSpPr>
        <p:spPr>
          <a:xfrm>
            <a:off x="152400" y="762000"/>
            <a:ext cx="4328160" cy="5486400"/>
          </a:xfrm>
          <a:solidFill>
            <a:schemeClr val="accent4">
              <a:lumMod val="60000"/>
              <a:lumOff val="40000"/>
            </a:schemeClr>
          </a:solidFill>
        </p:spPr>
        <p:txBody>
          <a:bodyPr>
            <a:normAutofit lnSpcReduction="10000"/>
          </a:bodyPr>
          <a:lstStyle/>
          <a:p>
            <a:pPr>
              <a:buNone/>
            </a:pPr>
            <a:r>
              <a:rPr lang="en-US" sz="2000" dirty="0"/>
              <a:t>With time, change/increase difficulty by:</a:t>
            </a:r>
          </a:p>
          <a:p>
            <a:pPr lvl="0"/>
            <a:r>
              <a:rPr lang="en-US" sz="2000" dirty="0"/>
              <a:t>making the “Royal Castle” smaller and/or</a:t>
            </a:r>
          </a:p>
          <a:p>
            <a:pPr lvl="0"/>
            <a:r>
              <a:rPr lang="en-US" sz="2000" dirty="0"/>
              <a:t>decreasing number of defenders per team and/or</a:t>
            </a:r>
          </a:p>
          <a:p>
            <a:pPr lvl="0"/>
            <a:r>
              <a:rPr lang="en-US" sz="2000" dirty="0"/>
              <a:t> prohibiting dribbling and/or</a:t>
            </a:r>
          </a:p>
          <a:p>
            <a:pPr lvl="0"/>
            <a:r>
              <a:rPr lang="en-US" sz="2000" dirty="0"/>
              <a:t>allowing for only jump shots or set shots and/or</a:t>
            </a:r>
          </a:p>
          <a:p>
            <a:pPr lvl="0"/>
            <a:r>
              <a:rPr lang="en-US" sz="2000" dirty="0"/>
              <a:t>limiting number passes or time prior to shooting at the target and/or</a:t>
            </a:r>
          </a:p>
          <a:p>
            <a:pPr lvl="0"/>
            <a:r>
              <a:rPr lang="en-US" sz="2000" dirty="0"/>
              <a:t>letting the players hold a ball for only one (1) second and/or </a:t>
            </a:r>
          </a:p>
          <a:p>
            <a:pPr lvl="0"/>
            <a:r>
              <a:rPr lang="en-US" sz="2000" dirty="0"/>
              <a:t>decreasing number of captains from 2 to 1, etc.</a:t>
            </a:r>
          </a:p>
          <a:p>
            <a:pPr>
              <a:buNone/>
            </a:pPr>
            <a:endParaRPr lang="en-US" sz="1600" dirty="0"/>
          </a:p>
        </p:txBody>
      </p:sp>
      <p:sp>
        <p:nvSpPr>
          <p:cNvPr id="9" name="Content Placeholder 8"/>
          <p:cNvSpPr>
            <a:spLocks noGrp="1"/>
          </p:cNvSpPr>
          <p:nvPr>
            <p:ph sz="quarter" idx="4"/>
          </p:nvPr>
        </p:nvSpPr>
        <p:spPr>
          <a:xfrm>
            <a:off x="4663440" y="762000"/>
            <a:ext cx="4251960" cy="5486400"/>
          </a:xfrm>
          <a:solidFill>
            <a:srgbClr val="FFFF66"/>
          </a:solidFill>
        </p:spPr>
        <p:txBody>
          <a:bodyPr>
            <a:noAutofit/>
          </a:bodyPr>
          <a:lstStyle/>
          <a:p>
            <a:r>
              <a:rPr lang="en-US" sz="1500" dirty="0"/>
              <a:t>Half court individual defense (“man to man”) or zone defense can be used.</a:t>
            </a:r>
          </a:p>
          <a:p>
            <a:r>
              <a:rPr lang="en-US" sz="1500" dirty="0"/>
              <a:t>Rules can be modified according to participants’ preparedness and coach’s preferences.</a:t>
            </a:r>
          </a:p>
          <a:p>
            <a:r>
              <a:rPr lang="en-US" sz="1500" dirty="0"/>
              <a:t>Challenge offensive players to use “piston” movement and attack the gaps.</a:t>
            </a:r>
          </a:p>
          <a:p>
            <a:r>
              <a:rPr lang="en-US" sz="1500" dirty="0"/>
              <a:t>Encourage creativity (simple crosses between 2 players, pick and roll, screens, overload) in producing shooting opportunities.</a:t>
            </a:r>
          </a:p>
          <a:p>
            <a:r>
              <a:rPr lang="en-US" sz="1500" dirty="0"/>
              <a:t>Emphasize holding the elbow high (above the shoulder) and ball high above the head prior to passing and/or throwing.</a:t>
            </a:r>
          </a:p>
          <a:p>
            <a:r>
              <a:rPr lang="en-US" sz="1500" dirty="0"/>
              <a:t>Remind players often that passing is always faster than dribbling. </a:t>
            </a:r>
          </a:p>
          <a:p>
            <a:r>
              <a:rPr lang="en-US" sz="1500" dirty="0"/>
              <a:t>While in defense, stress the importance of keeping their bodies between the attacker and their own goalkeeper (captain), protecting their goalkeepers (captains) by continuous shifting, checking, </a:t>
            </a:r>
            <a:r>
              <a:rPr lang="en-US" sz="1500" u="sng" dirty="0"/>
              <a:t>blocking</a:t>
            </a:r>
            <a:r>
              <a:rPr lang="en-US" sz="1500" dirty="0"/>
              <a:t>, challenging passing lines, intercepting long passes, etc. </a:t>
            </a:r>
          </a:p>
          <a:p>
            <a:endParaRPr lang="en-US" sz="13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40080"/>
          </a:xfrm>
        </p:spPr>
        <p:txBody>
          <a:bodyPr>
            <a:normAutofit fontScale="90000"/>
          </a:bodyPr>
          <a:lstStyle/>
          <a:p>
            <a:pPr algn="ctr"/>
            <a:r>
              <a:rPr lang="en-US" dirty="0"/>
              <a:t>9. Prisoners &amp; Guards</a:t>
            </a:r>
          </a:p>
        </p:txBody>
      </p:sp>
      <p:sp>
        <p:nvSpPr>
          <p:cNvPr id="4" name="Content Placeholder 3"/>
          <p:cNvSpPr>
            <a:spLocks noGrp="1"/>
          </p:cNvSpPr>
          <p:nvPr>
            <p:ph sz="half" idx="2"/>
          </p:nvPr>
        </p:nvSpPr>
        <p:spPr>
          <a:xfrm>
            <a:off x="4724400" y="990600"/>
            <a:ext cx="4209288" cy="5638800"/>
          </a:xfrm>
        </p:spPr>
        <p:txBody>
          <a:bodyPr>
            <a:normAutofit fontScale="55000" lnSpcReduction="20000"/>
          </a:bodyPr>
          <a:lstStyle/>
          <a:p>
            <a:r>
              <a:rPr lang="en-US" sz="2500" dirty="0"/>
              <a:t>Two teams compete to score as many points as they can within set time by breaking through each other defensive zone formation(s).</a:t>
            </a:r>
          </a:p>
          <a:p>
            <a:r>
              <a:rPr lang="en-US" sz="2500" dirty="0"/>
              <a:t>The game starts with one team positioned around circular playing area and facing inward while half of the other team is standing inside the circle facing outward.   The other half awaits its turn and supports participating teammates.   Such set-up creates 6 vs. 3 starting situation.    </a:t>
            </a:r>
          </a:p>
          <a:p>
            <a:r>
              <a:rPr lang="en-US" sz="2500" dirty="0"/>
              <a:t>On signal, players who were inside the circle (prisoners) try to run outside through gaps between defensive players while defensive players (guards) shuffle/shift sideways and try to close the existing gaps.   If two neighboring defensive players shift fast enough to touch each other hands, offensive players must back up and try again.   They can’t dive low, slide into the floor, jump over defenders’ hands or use body contact to force entry or to barge through.   </a:t>
            </a:r>
          </a:p>
          <a:p>
            <a:r>
              <a:rPr lang="en-US" sz="2500" dirty="0"/>
              <a:t>Once first group of players gets outside the circle, the second groups comes in and attempts to escape in similar manner by using variety of faking techniques and tactical strategies.  </a:t>
            </a:r>
          </a:p>
          <a:p>
            <a:r>
              <a:rPr lang="en-US" sz="2500" dirty="0"/>
              <a:t> Offensive players can ask for one time only 30 seconds time out to briefly discuss group actions.   </a:t>
            </a:r>
          </a:p>
          <a:p>
            <a:r>
              <a:rPr lang="en-US" sz="2500" dirty="0"/>
              <a:t>The game continues until all players escape or by set time.  The team with the higher number of escapees wins the game. </a:t>
            </a:r>
          </a:p>
          <a:p>
            <a:endParaRPr lang="en-US" sz="2400" dirty="0"/>
          </a:p>
          <a:p>
            <a:pPr>
              <a:buNone/>
            </a:pPr>
            <a:endParaRPr lang="en-US" dirty="0"/>
          </a:p>
        </p:txBody>
      </p:sp>
      <p:pic>
        <p:nvPicPr>
          <p:cNvPr id="5122" name="Picture 2"/>
          <p:cNvPicPr>
            <a:picLocks noGrp="1" noChangeAspect="1" noChangeArrowheads="1"/>
          </p:cNvPicPr>
          <p:nvPr>
            <p:ph sz="half" idx="1"/>
          </p:nvPr>
        </p:nvPicPr>
        <p:blipFill>
          <a:blip r:embed="rId2" cstate="print"/>
          <a:srcRect/>
          <a:stretch>
            <a:fillRect/>
          </a:stretch>
        </p:blipFill>
        <p:spPr bwMode="auto">
          <a:xfrm>
            <a:off x="1143000" y="1295400"/>
            <a:ext cx="3276600" cy="3429000"/>
          </a:xfrm>
          <a:prstGeom prst="rect">
            <a:avLst/>
          </a:prstGeom>
          <a:noFill/>
          <a:ln w="9525">
            <a:noFill/>
            <a:miter lim="800000"/>
            <a:headEnd/>
            <a:tailEnd/>
          </a:ln>
        </p:spPr>
      </p:pic>
      <p:sp>
        <p:nvSpPr>
          <p:cNvPr id="6" name="TextBox 5"/>
          <p:cNvSpPr txBox="1"/>
          <p:nvPr/>
        </p:nvSpPr>
        <p:spPr>
          <a:xfrm>
            <a:off x="1219200" y="914401"/>
            <a:ext cx="3276600" cy="461665"/>
          </a:xfrm>
          <a:prstGeom prst="rect">
            <a:avLst/>
          </a:prstGeom>
          <a:noFill/>
        </p:spPr>
        <p:txBody>
          <a:bodyPr wrap="square" rtlCol="0">
            <a:spAutoFit/>
          </a:bodyPr>
          <a:lstStyle/>
          <a:p>
            <a:pPr algn="ctr"/>
            <a:r>
              <a:rPr lang="en-US" dirty="0"/>
              <a:t>FIELD SET-UP</a:t>
            </a:r>
          </a:p>
        </p:txBody>
      </p:sp>
      <p:sp>
        <p:nvSpPr>
          <p:cNvPr id="9" name="TextBox 8"/>
          <p:cNvSpPr txBox="1"/>
          <p:nvPr/>
        </p:nvSpPr>
        <p:spPr>
          <a:xfrm>
            <a:off x="1143000" y="4724400"/>
            <a:ext cx="3657600" cy="1938992"/>
          </a:xfrm>
          <a:prstGeom prst="rect">
            <a:avLst/>
          </a:prstGeom>
          <a:noFill/>
        </p:spPr>
        <p:txBody>
          <a:bodyPr wrap="square" rtlCol="0">
            <a:spAutoFit/>
          </a:bodyPr>
          <a:lstStyle/>
          <a:p>
            <a:r>
              <a:rPr lang="en-US" sz="1600" b="1" dirty="0"/>
              <a:t>FOCUS:</a:t>
            </a:r>
            <a:r>
              <a:rPr lang="en-US" sz="1600" dirty="0"/>
              <a:t> </a:t>
            </a:r>
          </a:p>
          <a:p>
            <a:pPr>
              <a:buFont typeface="Wingdings" pitchFamily="2" charset="2"/>
              <a:buChar char="§"/>
            </a:pPr>
            <a:r>
              <a:rPr lang="en-US" sz="1400" dirty="0"/>
              <a:t> footwork, shifting, closing gaps</a:t>
            </a:r>
          </a:p>
          <a:p>
            <a:pPr>
              <a:buFont typeface="Wingdings" pitchFamily="2" charset="2"/>
              <a:buChar char="§"/>
            </a:pPr>
            <a:r>
              <a:rPr lang="en-US" sz="1400" dirty="0"/>
              <a:t> concept of zone</a:t>
            </a:r>
          </a:p>
          <a:p>
            <a:pPr>
              <a:buFont typeface="Wingdings" pitchFamily="2" charset="2"/>
              <a:buChar char="§"/>
            </a:pPr>
            <a:r>
              <a:rPr lang="en-US" sz="1400" dirty="0"/>
              <a:t> offensive fakes</a:t>
            </a:r>
          </a:p>
          <a:p>
            <a:r>
              <a:rPr lang="en-US" sz="1600" b="1" dirty="0"/>
              <a:t>EQUIPMENT:</a:t>
            </a:r>
            <a:endParaRPr lang="en-US" sz="1600" dirty="0"/>
          </a:p>
          <a:p>
            <a:pPr>
              <a:buFont typeface="Wingdings" pitchFamily="2" charset="2"/>
              <a:buChar char="§"/>
            </a:pPr>
            <a:r>
              <a:rPr lang="en-US" sz="1400" dirty="0"/>
              <a:t> enough cones to mark field, color pennies</a:t>
            </a:r>
          </a:p>
          <a:p>
            <a:r>
              <a:rPr lang="en-US" sz="1600" b="1" dirty="0"/>
              <a:t>COURT SIZE: </a:t>
            </a:r>
          </a:p>
          <a:p>
            <a:pPr>
              <a:buFont typeface="Wingdings" pitchFamily="2" charset="2"/>
              <a:buChar char="§"/>
            </a:pPr>
            <a:r>
              <a:rPr lang="en-US" sz="1600" b="1" dirty="0"/>
              <a:t> </a:t>
            </a:r>
            <a:r>
              <a:rPr lang="en-US" sz="1400" dirty="0"/>
              <a:t>see above or adapt to needs &amp; availability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248400"/>
            <a:ext cx="8229600" cy="609600"/>
          </a:xfrm>
        </p:spPr>
        <p:txBody>
          <a:bodyPr>
            <a:normAutofit/>
          </a:bodyPr>
          <a:lstStyle/>
          <a:p>
            <a:r>
              <a:rPr lang="en-US" sz="2800" b="0" dirty="0"/>
              <a:t>Prisoners &amp; Guards</a:t>
            </a:r>
          </a:p>
        </p:txBody>
      </p:sp>
      <p:sp>
        <p:nvSpPr>
          <p:cNvPr id="6" name="Text Placeholder 5"/>
          <p:cNvSpPr>
            <a:spLocks noGrp="1"/>
          </p:cNvSpPr>
          <p:nvPr>
            <p:ph type="body" idx="1"/>
          </p:nvPr>
        </p:nvSpPr>
        <p:spPr>
          <a:xfrm>
            <a:off x="152400" y="328278"/>
            <a:ext cx="4328160" cy="433722"/>
          </a:xfrm>
        </p:spPr>
        <p:txBody>
          <a:bodyPr>
            <a:normAutofit/>
          </a:bodyPr>
          <a:lstStyle/>
          <a:p>
            <a:pPr algn="ctr"/>
            <a:r>
              <a:rPr lang="en-US" sz="2000" dirty="0"/>
              <a:t>VARIATIONS</a:t>
            </a:r>
          </a:p>
        </p:txBody>
      </p:sp>
      <p:sp>
        <p:nvSpPr>
          <p:cNvPr id="8" name="Text Placeholder 7"/>
          <p:cNvSpPr>
            <a:spLocks noGrp="1"/>
          </p:cNvSpPr>
          <p:nvPr>
            <p:ph type="body" sz="half" idx="3"/>
          </p:nvPr>
        </p:nvSpPr>
        <p:spPr>
          <a:xfrm>
            <a:off x="4663440" y="328278"/>
            <a:ext cx="4251960" cy="433722"/>
          </a:xfrm>
        </p:spPr>
        <p:txBody>
          <a:bodyPr>
            <a:normAutofit/>
          </a:bodyPr>
          <a:lstStyle/>
          <a:p>
            <a:pPr algn="ctr"/>
            <a:r>
              <a:rPr lang="en-US" sz="2000" dirty="0"/>
              <a:t>TEACHING SUGGESTIONS</a:t>
            </a:r>
          </a:p>
        </p:txBody>
      </p:sp>
      <p:sp>
        <p:nvSpPr>
          <p:cNvPr id="7" name="Content Placeholder 6"/>
          <p:cNvSpPr>
            <a:spLocks noGrp="1"/>
          </p:cNvSpPr>
          <p:nvPr>
            <p:ph sz="quarter" idx="2"/>
          </p:nvPr>
        </p:nvSpPr>
        <p:spPr>
          <a:xfrm>
            <a:off x="152400" y="762000"/>
            <a:ext cx="4328160" cy="5486400"/>
          </a:xfrm>
          <a:solidFill>
            <a:schemeClr val="accent4">
              <a:lumMod val="60000"/>
              <a:lumOff val="40000"/>
            </a:schemeClr>
          </a:solidFill>
        </p:spPr>
        <p:txBody>
          <a:bodyPr>
            <a:normAutofit/>
          </a:bodyPr>
          <a:lstStyle/>
          <a:p>
            <a:pPr>
              <a:buNone/>
            </a:pPr>
            <a:r>
              <a:rPr lang="en-US" dirty="0"/>
              <a:t>With time, change/increase difficulty by:</a:t>
            </a:r>
          </a:p>
          <a:p>
            <a:pPr lvl="0"/>
            <a:r>
              <a:rPr lang="en-US" dirty="0"/>
              <a:t>increasing circle’s radius which in turn will increase the length of circles perimeter and/or</a:t>
            </a:r>
          </a:p>
          <a:p>
            <a:pPr lvl="0"/>
            <a:r>
              <a:rPr lang="en-US" dirty="0"/>
              <a:t>decreasing number of defenders and/or</a:t>
            </a:r>
          </a:p>
          <a:p>
            <a:pPr lvl="0"/>
            <a:r>
              <a:rPr lang="en-US" dirty="0"/>
              <a:t>requiring offensive players to escape from the circle while dribble the ball, etc.</a:t>
            </a:r>
          </a:p>
          <a:p>
            <a:endParaRPr lang="en-US" dirty="0"/>
          </a:p>
        </p:txBody>
      </p:sp>
      <p:sp>
        <p:nvSpPr>
          <p:cNvPr id="9" name="Content Placeholder 8"/>
          <p:cNvSpPr>
            <a:spLocks noGrp="1"/>
          </p:cNvSpPr>
          <p:nvPr>
            <p:ph sz="quarter" idx="4"/>
          </p:nvPr>
        </p:nvSpPr>
        <p:spPr>
          <a:xfrm>
            <a:off x="4663440" y="762000"/>
            <a:ext cx="4251960" cy="5486400"/>
          </a:xfrm>
          <a:solidFill>
            <a:srgbClr val="FFFF66"/>
          </a:solidFill>
        </p:spPr>
        <p:txBody>
          <a:bodyPr>
            <a:noAutofit/>
          </a:bodyPr>
          <a:lstStyle/>
          <a:p>
            <a:r>
              <a:rPr lang="en-US" sz="1900" dirty="0"/>
              <a:t>Encourage players to take a time-out and discuss possible tactical solutions. </a:t>
            </a:r>
          </a:p>
          <a:p>
            <a:r>
              <a:rPr lang="en-US" sz="1900" dirty="0"/>
              <a:t>Remind offensive players to experiment with variety of techniques, strategies and use rapid direction, tempo, rhythm, pattern changes to increase their chances.</a:t>
            </a:r>
          </a:p>
          <a:p>
            <a:r>
              <a:rPr lang="en-US" sz="1900" dirty="0"/>
              <a:t>Challenge players to pass the ball to all teammates positioned in unguarded areas to receive the ball and not to just a few “friends”.</a:t>
            </a:r>
          </a:p>
          <a:p>
            <a:r>
              <a:rPr lang="en-US" sz="1900" dirty="0"/>
              <a:t>While in defense, stress the importance of proper footwork, cooperation with adjacent defenders, and verbal/visual communication between teammates.</a:t>
            </a:r>
          </a:p>
          <a:p>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40080"/>
          </a:xfrm>
        </p:spPr>
        <p:txBody>
          <a:bodyPr>
            <a:normAutofit fontScale="90000"/>
          </a:bodyPr>
          <a:lstStyle/>
          <a:p>
            <a:pPr algn="ctr"/>
            <a:r>
              <a:rPr lang="en-US" dirty="0"/>
              <a:t>10. Feed the Tigers</a:t>
            </a:r>
          </a:p>
        </p:txBody>
      </p:sp>
      <p:sp>
        <p:nvSpPr>
          <p:cNvPr id="4" name="Content Placeholder 3"/>
          <p:cNvSpPr>
            <a:spLocks noGrp="1"/>
          </p:cNvSpPr>
          <p:nvPr>
            <p:ph sz="half" idx="2"/>
          </p:nvPr>
        </p:nvSpPr>
        <p:spPr>
          <a:xfrm>
            <a:off x="4648200" y="1066800"/>
            <a:ext cx="4285488" cy="5562600"/>
          </a:xfrm>
        </p:spPr>
        <p:txBody>
          <a:bodyPr>
            <a:normAutofit fontScale="92500" lnSpcReduction="20000"/>
          </a:bodyPr>
          <a:lstStyle/>
          <a:p>
            <a:r>
              <a:rPr lang="en-US" sz="1400" dirty="0"/>
              <a:t> Two teams of equal numbers of participants (5-7) with 2 neutral captains compete to score points by passing (“feeding”) a ball to players guarded closely by defenders who attempt to intercept those passes and/or deny a pass to reach a recipient.       </a:t>
            </a:r>
          </a:p>
          <a:p>
            <a:r>
              <a:rPr lang="en-US" sz="1400" dirty="0"/>
              <a:t> The game starts with both teams positioned around circular playing area.   Offensive players face inward while defensive players face outward.   Such set-up creates 6 vs. 6 “man to man” starting situation.    Two neutral captains stand inside the circle facing outward, each with 1 handball.   </a:t>
            </a:r>
          </a:p>
          <a:p>
            <a:r>
              <a:rPr lang="en-US" sz="1400" dirty="0"/>
              <a:t>On signal, offensive players (“tigers”) try to break free from their respective defenders and receive a pass from one the two neutral captains.   If they catch a pass, they switch place with captain who “fed” them.   Defensive players mark their opponents and try to deny a good pass and/or intercept the ball.   If they make a “steal”, they switch with captain responsible for a bed pass.  </a:t>
            </a:r>
          </a:p>
          <a:p>
            <a:r>
              <a:rPr lang="en-US" sz="1400" dirty="0"/>
              <a:t> Both captains can freely move within the circle to find open offensive players.   </a:t>
            </a:r>
          </a:p>
          <a:p>
            <a:r>
              <a:rPr lang="en-US" sz="1400" dirty="0"/>
              <a:t>The game continues until all participants play at least once as a captain or by set time.   Offense receives one point for each successful catch while defense receives 1 point for each interception.   </a:t>
            </a:r>
          </a:p>
          <a:p>
            <a:r>
              <a:rPr lang="en-US" sz="1400" dirty="0"/>
              <a:t>If the ball becomes loose and bounces back or rolls back into the circle, no points are awarded.   All participants must remain outside the circle at all times. </a:t>
            </a:r>
          </a:p>
          <a:p>
            <a:r>
              <a:rPr lang="en-US" sz="1400" dirty="0"/>
              <a:t>  The game can be played according to no body contact rule or official handball rules based on players’ readiness and coach’s plans.  </a:t>
            </a:r>
          </a:p>
          <a:p>
            <a:pPr>
              <a:buNone/>
            </a:pPr>
            <a:endParaRPr lang="en-US" sz="1400" dirty="0"/>
          </a:p>
        </p:txBody>
      </p:sp>
      <p:pic>
        <p:nvPicPr>
          <p:cNvPr id="6146" name="Picture 2"/>
          <p:cNvPicPr>
            <a:picLocks noGrp="1" noChangeAspect="1" noChangeArrowheads="1"/>
          </p:cNvPicPr>
          <p:nvPr>
            <p:ph sz="half" idx="1"/>
          </p:nvPr>
        </p:nvPicPr>
        <p:blipFill>
          <a:blip r:embed="rId2" cstate="print"/>
          <a:srcRect/>
          <a:stretch>
            <a:fillRect/>
          </a:stretch>
        </p:blipFill>
        <p:spPr bwMode="auto">
          <a:xfrm>
            <a:off x="990600" y="1371600"/>
            <a:ext cx="3429000" cy="3048000"/>
          </a:xfrm>
          <a:prstGeom prst="rect">
            <a:avLst/>
          </a:prstGeom>
          <a:noFill/>
          <a:ln w="9525">
            <a:noFill/>
            <a:miter lim="800000"/>
            <a:headEnd/>
            <a:tailEnd/>
          </a:ln>
        </p:spPr>
      </p:pic>
      <p:sp>
        <p:nvSpPr>
          <p:cNvPr id="6" name="TextBox 5"/>
          <p:cNvSpPr txBox="1"/>
          <p:nvPr/>
        </p:nvSpPr>
        <p:spPr>
          <a:xfrm>
            <a:off x="1219200" y="990601"/>
            <a:ext cx="3124200" cy="461665"/>
          </a:xfrm>
          <a:prstGeom prst="rect">
            <a:avLst/>
          </a:prstGeom>
          <a:noFill/>
        </p:spPr>
        <p:txBody>
          <a:bodyPr wrap="square" rtlCol="0">
            <a:spAutoFit/>
          </a:bodyPr>
          <a:lstStyle/>
          <a:p>
            <a:pPr algn="ctr"/>
            <a:r>
              <a:rPr lang="en-US" dirty="0"/>
              <a:t>FIELD SET-UP</a:t>
            </a:r>
          </a:p>
        </p:txBody>
      </p:sp>
      <p:sp>
        <p:nvSpPr>
          <p:cNvPr id="7" name="TextBox 6"/>
          <p:cNvSpPr txBox="1"/>
          <p:nvPr/>
        </p:nvSpPr>
        <p:spPr>
          <a:xfrm>
            <a:off x="1143000" y="4419600"/>
            <a:ext cx="3505200" cy="2369880"/>
          </a:xfrm>
          <a:prstGeom prst="rect">
            <a:avLst/>
          </a:prstGeom>
          <a:noFill/>
        </p:spPr>
        <p:txBody>
          <a:bodyPr wrap="square" rtlCol="0">
            <a:spAutoFit/>
          </a:bodyPr>
          <a:lstStyle/>
          <a:p>
            <a:r>
              <a:rPr lang="en-US" sz="1600" b="1" dirty="0"/>
              <a:t>FOCUS:</a:t>
            </a:r>
            <a:r>
              <a:rPr lang="en-US" sz="1600" dirty="0"/>
              <a:t> </a:t>
            </a:r>
          </a:p>
          <a:p>
            <a:pPr>
              <a:buFont typeface="Wingdings" pitchFamily="2" charset="2"/>
              <a:buChar char="§"/>
            </a:pPr>
            <a:r>
              <a:rPr lang="en-US" sz="1400" dirty="0"/>
              <a:t> footwork, shifting, closing gaps</a:t>
            </a:r>
          </a:p>
          <a:p>
            <a:pPr>
              <a:buFont typeface="Wingdings" pitchFamily="2" charset="2"/>
              <a:buChar char="§"/>
            </a:pPr>
            <a:r>
              <a:rPr lang="en-US" sz="1400" dirty="0"/>
              <a:t> concept of zone</a:t>
            </a:r>
          </a:p>
          <a:p>
            <a:pPr>
              <a:buFont typeface="Wingdings" pitchFamily="2" charset="2"/>
              <a:buChar char="§"/>
            </a:pPr>
            <a:r>
              <a:rPr lang="en-US" sz="1400" dirty="0"/>
              <a:t> offensive skills: fakes, passing/catching</a:t>
            </a:r>
          </a:p>
          <a:p>
            <a:r>
              <a:rPr lang="en-US" sz="1600" b="1" dirty="0"/>
              <a:t>EQUIPMENT:</a:t>
            </a:r>
            <a:endParaRPr lang="en-US" sz="1600" dirty="0"/>
          </a:p>
          <a:p>
            <a:pPr>
              <a:buFont typeface="Wingdings" pitchFamily="2" charset="2"/>
              <a:buChar char="§"/>
            </a:pPr>
            <a:r>
              <a:rPr lang="en-US" sz="1400" dirty="0"/>
              <a:t> enough cones to mark field, color pennies, 2 soft-skinned handballs</a:t>
            </a:r>
          </a:p>
          <a:p>
            <a:r>
              <a:rPr lang="en-US" sz="1600" b="1" dirty="0"/>
              <a:t>COURT SIZE: </a:t>
            </a:r>
          </a:p>
          <a:p>
            <a:pPr>
              <a:buFont typeface="Wingdings" pitchFamily="2" charset="2"/>
              <a:buChar char="§"/>
            </a:pPr>
            <a:r>
              <a:rPr lang="en-US" sz="1600" b="1" dirty="0"/>
              <a:t> </a:t>
            </a:r>
            <a:r>
              <a:rPr lang="en-US" sz="1400" dirty="0"/>
              <a:t>see above or adapt to needs &amp; availability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248400"/>
            <a:ext cx="8229600" cy="609600"/>
          </a:xfrm>
        </p:spPr>
        <p:txBody>
          <a:bodyPr>
            <a:normAutofit/>
          </a:bodyPr>
          <a:lstStyle/>
          <a:p>
            <a:r>
              <a:rPr lang="en-US" sz="2800" b="0" dirty="0"/>
              <a:t>Feed the Tigers</a:t>
            </a:r>
          </a:p>
        </p:txBody>
      </p:sp>
      <p:sp>
        <p:nvSpPr>
          <p:cNvPr id="6" name="Text Placeholder 5"/>
          <p:cNvSpPr>
            <a:spLocks noGrp="1"/>
          </p:cNvSpPr>
          <p:nvPr>
            <p:ph type="body" idx="1"/>
          </p:nvPr>
        </p:nvSpPr>
        <p:spPr>
          <a:xfrm>
            <a:off x="152400" y="328278"/>
            <a:ext cx="4328160" cy="433722"/>
          </a:xfrm>
        </p:spPr>
        <p:txBody>
          <a:bodyPr>
            <a:normAutofit/>
          </a:bodyPr>
          <a:lstStyle/>
          <a:p>
            <a:pPr algn="ctr"/>
            <a:r>
              <a:rPr lang="en-US" sz="2000" dirty="0"/>
              <a:t>VARIATIONS</a:t>
            </a:r>
          </a:p>
        </p:txBody>
      </p:sp>
      <p:sp>
        <p:nvSpPr>
          <p:cNvPr id="8" name="Text Placeholder 7"/>
          <p:cNvSpPr>
            <a:spLocks noGrp="1"/>
          </p:cNvSpPr>
          <p:nvPr>
            <p:ph type="body" sz="half" idx="3"/>
          </p:nvPr>
        </p:nvSpPr>
        <p:spPr>
          <a:xfrm>
            <a:off x="4663440" y="328278"/>
            <a:ext cx="4251960" cy="433722"/>
          </a:xfrm>
        </p:spPr>
        <p:txBody>
          <a:bodyPr>
            <a:normAutofit/>
          </a:bodyPr>
          <a:lstStyle/>
          <a:p>
            <a:pPr algn="ctr"/>
            <a:r>
              <a:rPr lang="en-US" sz="2000" dirty="0"/>
              <a:t>TEACHING SUGGESTIONS</a:t>
            </a:r>
          </a:p>
        </p:txBody>
      </p:sp>
      <p:sp>
        <p:nvSpPr>
          <p:cNvPr id="7" name="Content Placeholder 6"/>
          <p:cNvSpPr>
            <a:spLocks noGrp="1"/>
          </p:cNvSpPr>
          <p:nvPr>
            <p:ph sz="quarter" idx="2"/>
          </p:nvPr>
        </p:nvSpPr>
        <p:spPr>
          <a:xfrm>
            <a:off x="152400" y="762000"/>
            <a:ext cx="4328160" cy="5486400"/>
          </a:xfrm>
          <a:solidFill>
            <a:schemeClr val="accent4">
              <a:lumMod val="60000"/>
              <a:lumOff val="40000"/>
            </a:schemeClr>
          </a:solidFill>
        </p:spPr>
        <p:txBody>
          <a:bodyPr>
            <a:normAutofit fontScale="70000" lnSpcReduction="20000"/>
          </a:bodyPr>
          <a:lstStyle/>
          <a:p>
            <a:pPr>
              <a:buNone/>
            </a:pPr>
            <a:r>
              <a:rPr lang="en-US" dirty="0"/>
              <a:t>With time, change/increase difficulty by:</a:t>
            </a:r>
          </a:p>
          <a:p>
            <a:pPr lvl="0"/>
            <a:r>
              <a:rPr lang="en-US" dirty="0"/>
              <a:t>requiring neutral captains to dribble their handballs prior to making a pass to offensive players and/or</a:t>
            </a:r>
          </a:p>
          <a:p>
            <a:pPr lvl="0"/>
            <a:r>
              <a:rPr lang="en-US" dirty="0"/>
              <a:t>increasing number of captains from 2 to 3 or 4 and/or</a:t>
            </a:r>
          </a:p>
          <a:p>
            <a:pPr lvl="0"/>
            <a:r>
              <a:rPr lang="en-US" dirty="0"/>
              <a:t>increase/decrease size of the circle and/or number of players per team and/or</a:t>
            </a:r>
          </a:p>
          <a:p>
            <a:pPr lvl="0"/>
            <a:r>
              <a:rPr lang="en-US" dirty="0"/>
              <a:t>allow for a feed with a bounce pass and/or</a:t>
            </a:r>
          </a:p>
          <a:p>
            <a:pPr lvl="0"/>
            <a:r>
              <a:rPr lang="en-US" dirty="0"/>
              <a:t>limiting offensive players’ space to break free and receive the pass from circle’s full perimeter to half, quarter, and finally 1/6</a:t>
            </a:r>
            <a:r>
              <a:rPr lang="en-US" baseline="30000" dirty="0"/>
              <a:t>th</a:t>
            </a:r>
            <a:r>
              <a:rPr lang="en-US" dirty="0"/>
              <a:t> for 6 vs. 6 situations, etc.</a:t>
            </a:r>
          </a:p>
          <a:p>
            <a:r>
              <a:rPr lang="en-US" dirty="0"/>
              <a:t> Also, this lead-up game can be used to practice “pivot” marking in two most common situations when defender assumes position either in front or directly behind the offensive player (“pivot”).   In such case, both pivot and defensive player will face inward and see two neutral captains face to face.</a:t>
            </a:r>
          </a:p>
          <a:p>
            <a:endParaRPr lang="en-US" dirty="0"/>
          </a:p>
        </p:txBody>
      </p:sp>
      <p:sp>
        <p:nvSpPr>
          <p:cNvPr id="9" name="Content Placeholder 8"/>
          <p:cNvSpPr>
            <a:spLocks noGrp="1"/>
          </p:cNvSpPr>
          <p:nvPr>
            <p:ph sz="quarter" idx="4"/>
          </p:nvPr>
        </p:nvSpPr>
        <p:spPr>
          <a:xfrm>
            <a:off x="4663440" y="762000"/>
            <a:ext cx="4251960" cy="5486400"/>
          </a:xfrm>
          <a:solidFill>
            <a:srgbClr val="FFFF66"/>
          </a:solidFill>
        </p:spPr>
        <p:txBody>
          <a:bodyPr>
            <a:noAutofit/>
          </a:bodyPr>
          <a:lstStyle/>
          <a:p>
            <a:r>
              <a:rPr lang="en-US" sz="1050" dirty="0"/>
              <a:t>Individual defense (“man to man”) without switching should be primarily used but switching opponents can be introduced as soon as players are ready and can handle it.</a:t>
            </a:r>
          </a:p>
          <a:p>
            <a:r>
              <a:rPr lang="en-US" sz="1050" dirty="0"/>
              <a:t>While in defense, stress the importance of keeping their bodies between the attacker and neutral captains operating inside the circle area.   Defenders should keep an eye on both their opponents  &amp; neutral captains holding the ball.   They need constantly reassess their position &amp; change it continuously to remain not only in control but also to put offensive players in disadvantageous situations.   Their main objectives are to deny the pass and possibly intercept the ball by correctly reading and anticipating the pass’ path.  </a:t>
            </a:r>
          </a:p>
          <a:p>
            <a:r>
              <a:rPr lang="en-US" sz="1050" dirty="0"/>
              <a:t>While in offence, encourage constant movement, quick position changes, simple fakes without the ball to break free from guards, using other players’ motions to gain body position advantage that could be enough to catch the pass.  </a:t>
            </a:r>
          </a:p>
          <a:p>
            <a:r>
              <a:rPr lang="en-US" sz="1050" dirty="0"/>
              <a:t>Remind neutral captains of using their peripheral vision to “scan the horizon” for more than one available receivers.   Emphasize the importance of timing and variety of passes that make defending challenging or easier. </a:t>
            </a:r>
          </a:p>
          <a:p>
            <a:r>
              <a:rPr lang="en-US" sz="1050" dirty="0"/>
              <a:t>When practicing guarding pivots, have players practice both scenarios: in front and behind the pivot.   Make them be aware of their pivot’s physical attributes as well as technical/tactical strong and weak sides that can be exploited in defense (i.e., left/right-handed, tall/short, fast/slow, can turn both sides/always turn right, feels tempo/usually late to react).</a:t>
            </a:r>
          </a:p>
          <a:p>
            <a:r>
              <a:rPr lang="en-US" sz="1050" dirty="0"/>
              <a:t>When practicing positional play as pivots, allow players to experiment in finding their own solutions to very unique and often rapidly changing situations that are associated in playing this position.   Stress significance of observing the field of play, “fighting” for a body advantage, catching passes with one and two hands, etc.   </a:t>
            </a:r>
          </a:p>
          <a:p>
            <a:endParaRPr lang="en-US" sz="13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40080"/>
          </a:xfrm>
        </p:spPr>
        <p:txBody>
          <a:bodyPr>
            <a:normAutofit fontScale="90000"/>
          </a:bodyPr>
          <a:lstStyle/>
          <a:p>
            <a:pPr algn="ctr"/>
            <a:r>
              <a:rPr lang="en-US" dirty="0"/>
              <a:t>11. Police and Thieves</a:t>
            </a:r>
          </a:p>
        </p:txBody>
      </p:sp>
      <p:sp>
        <p:nvSpPr>
          <p:cNvPr id="4" name="Content Placeholder 3"/>
          <p:cNvSpPr>
            <a:spLocks noGrp="1"/>
          </p:cNvSpPr>
          <p:nvPr>
            <p:ph sz="half" idx="2"/>
          </p:nvPr>
        </p:nvSpPr>
        <p:spPr>
          <a:xfrm>
            <a:off x="4648200" y="1066800"/>
            <a:ext cx="4285488" cy="5562600"/>
          </a:xfrm>
        </p:spPr>
        <p:txBody>
          <a:bodyPr>
            <a:normAutofit lnSpcReduction="10000"/>
          </a:bodyPr>
          <a:lstStyle/>
          <a:p>
            <a:r>
              <a:rPr lang="en-US" sz="1400" dirty="0"/>
              <a:t>Two teams of equal numbers of players compete.   Offensive team scores points by passing handballs from Thief A to B.   Defensive teams scores points by  stealing/intercepting balls passed by attackers &amp; tagging them if they run out of their hula-hoops.       </a:t>
            </a:r>
          </a:p>
          <a:p>
            <a:r>
              <a:rPr lang="en-US" sz="1400" dirty="0"/>
              <a:t>The game starts with all handballs being with Thief A and attackers positioned on their flat markers.   Defenders take any place except next to the first and last attackers.   They can’t block first or last pass.</a:t>
            </a:r>
          </a:p>
          <a:p>
            <a:r>
              <a:rPr lang="en-US" sz="1400" dirty="0"/>
              <a:t>On signal,  Thief A passes a ball to the first attacker in line and they (“thieves”) try to get their handballs from A to B while defenders attempt to steal those and take them to the Police Station.   </a:t>
            </a:r>
          </a:p>
          <a:p>
            <a:r>
              <a:rPr lang="en-US" sz="1400" dirty="0"/>
              <a:t>Defenders can tag attackers who run out of their hula-hoops to retrieve a ball due to a bad pass or catch.   Tagged attackers must go to “Jail” and stay there until rescued by either Thief  A or B who need to run to “Jail” and “High5” all prisoners. </a:t>
            </a:r>
          </a:p>
          <a:p>
            <a:r>
              <a:rPr lang="en-US" sz="1400" dirty="0"/>
              <a:t>The game continues until all handballs get transported by attackers to Thief B or all handballs get stolen by defenders and transported to “Police Station”.    Then, teams switch roles.</a:t>
            </a:r>
          </a:p>
          <a:p>
            <a:r>
              <a:rPr lang="en-US" sz="1400" dirty="0"/>
              <a:t>The game can be contested also within set time.  </a:t>
            </a:r>
          </a:p>
          <a:p>
            <a:endParaRPr lang="en-US" sz="1400" dirty="0"/>
          </a:p>
        </p:txBody>
      </p:sp>
      <p:sp>
        <p:nvSpPr>
          <p:cNvPr id="6" name="TextBox 5"/>
          <p:cNvSpPr txBox="1"/>
          <p:nvPr/>
        </p:nvSpPr>
        <p:spPr>
          <a:xfrm>
            <a:off x="1219200" y="838201"/>
            <a:ext cx="3124200" cy="461665"/>
          </a:xfrm>
          <a:prstGeom prst="rect">
            <a:avLst/>
          </a:prstGeom>
          <a:noFill/>
        </p:spPr>
        <p:txBody>
          <a:bodyPr wrap="square" rtlCol="0">
            <a:spAutoFit/>
          </a:bodyPr>
          <a:lstStyle/>
          <a:p>
            <a:pPr algn="ctr"/>
            <a:r>
              <a:rPr lang="en-US" dirty="0"/>
              <a:t>FIELD SET-UP</a:t>
            </a:r>
          </a:p>
        </p:txBody>
      </p:sp>
      <p:sp>
        <p:nvSpPr>
          <p:cNvPr id="7" name="TextBox 6"/>
          <p:cNvSpPr txBox="1"/>
          <p:nvPr/>
        </p:nvSpPr>
        <p:spPr>
          <a:xfrm>
            <a:off x="1143000" y="4267201"/>
            <a:ext cx="3505200" cy="2369880"/>
          </a:xfrm>
          <a:prstGeom prst="rect">
            <a:avLst/>
          </a:prstGeom>
          <a:noFill/>
        </p:spPr>
        <p:txBody>
          <a:bodyPr wrap="square" rtlCol="0">
            <a:spAutoFit/>
          </a:bodyPr>
          <a:lstStyle/>
          <a:p>
            <a:r>
              <a:rPr lang="en-US" sz="1600" b="1" dirty="0"/>
              <a:t>FOCUS:</a:t>
            </a:r>
            <a:r>
              <a:rPr lang="en-US" sz="1600" dirty="0"/>
              <a:t> </a:t>
            </a:r>
          </a:p>
          <a:p>
            <a:pPr>
              <a:buFont typeface="Wingdings" pitchFamily="2" charset="2"/>
              <a:buChar char="§"/>
            </a:pPr>
            <a:r>
              <a:rPr lang="en-US" sz="1400" dirty="0"/>
              <a:t> passing/catching</a:t>
            </a:r>
          </a:p>
          <a:p>
            <a:pPr>
              <a:buFont typeface="Wingdings" pitchFamily="2" charset="2"/>
              <a:buChar char="§"/>
            </a:pPr>
            <a:r>
              <a:rPr lang="en-US" sz="1400" dirty="0"/>
              <a:t> teamwork, agility, speed</a:t>
            </a:r>
          </a:p>
          <a:p>
            <a:pPr>
              <a:buFont typeface="Wingdings" pitchFamily="2" charset="2"/>
              <a:buChar char="§"/>
            </a:pPr>
            <a:r>
              <a:rPr lang="en-US" sz="1400" dirty="0"/>
              <a:t> intercepting, blocking</a:t>
            </a:r>
          </a:p>
          <a:p>
            <a:r>
              <a:rPr lang="en-US" sz="1600" b="1" dirty="0"/>
              <a:t>EQUIPMENT:</a:t>
            </a:r>
            <a:endParaRPr lang="en-US" sz="1600" dirty="0"/>
          </a:p>
          <a:p>
            <a:pPr>
              <a:buFont typeface="Wingdings" pitchFamily="2" charset="2"/>
              <a:buChar char="§"/>
            </a:pPr>
            <a:r>
              <a:rPr lang="en-US" sz="1400" dirty="0"/>
              <a:t> cones, 1 hula-hoops per passing player, color pennies, 6-8 handballs, 4 mats</a:t>
            </a:r>
          </a:p>
          <a:p>
            <a:r>
              <a:rPr lang="en-US" sz="1600" b="1" dirty="0"/>
              <a:t>COURT SIZE: </a:t>
            </a:r>
          </a:p>
          <a:p>
            <a:pPr>
              <a:buFont typeface="Wingdings" pitchFamily="2" charset="2"/>
              <a:buChar char="§"/>
            </a:pPr>
            <a:r>
              <a:rPr lang="en-US" sz="1600" b="1" dirty="0"/>
              <a:t> </a:t>
            </a:r>
            <a:r>
              <a:rPr lang="en-US" sz="1400" dirty="0"/>
              <a:t>see above or adapt to needs &amp; availability</a:t>
            </a:r>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1143000" y="1295400"/>
            <a:ext cx="3505200" cy="28956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248400"/>
            <a:ext cx="8229600" cy="609600"/>
          </a:xfrm>
        </p:spPr>
        <p:txBody>
          <a:bodyPr>
            <a:normAutofit/>
          </a:bodyPr>
          <a:lstStyle/>
          <a:p>
            <a:r>
              <a:rPr lang="en-US" sz="2800" b="0" dirty="0"/>
              <a:t>Police &amp; Thieves </a:t>
            </a:r>
          </a:p>
        </p:txBody>
      </p:sp>
      <p:sp>
        <p:nvSpPr>
          <p:cNvPr id="6" name="Text Placeholder 5"/>
          <p:cNvSpPr>
            <a:spLocks noGrp="1"/>
          </p:cNvSpPr>
          <p:nvPr>
            <p:ph type="body" idx="1"/>
          </p:nvPr>
        </p:nvSpPr>
        <p:spPr>
          <a:xfrm>
            <a:off x="152400" y="328278"/>
            <a:ext cx="4328160" cy="433722"/>
          </a:xfrm>
        </p:spPr>
        <p:txBody>
          <a:bodyPr>
            <a:normAutofit/>
          </a:bodyPr>
          <a:lstStyle/>
          <a:p>
            <a:pPr algn="ctr"/>
            <a:r>
              <a:rPr lang="en-US" sz="2000" dirty="0"/>
              <a:t>VARIATIONS</a:t>
            </a:r>
          </a:p>
        </p:txBody>
      </p:sp>
      <p:sp>
        <p:nvSpPr>
          <p:cNvPr id="8" name="Text Placeholder 7"/>
          <p:cNvSpPr>
            <a:spLocks noGrp="1"/>
          </p:cNvSpPr>
          <p:nvPr>
            <p:ph type="body" sz="half" idx="3"/>
          </p:nvPr>
        </p:nvSpPr>
        <p:spPr>
          <a:xfrm>
            <a:off x="4663440" y="328278"/>
            <a:ext cx="4251960" cy="433722"/>
          </a:xfrm>
        </p:spPr>
        <p:txBody>
          <a:bodyPr>
            <a:normAutofit/>
          </a:bodyPr>
          <a:lstStyle/>
          <a:p>
            <a:pPr algn="ctr"/>
            <a:r>
              <a:rPr lang="en-US" sz="2000" dirty="0"/>
              <a:t>TEACHING SUGGESTIONS</a:t>
            </a:r>
          </a:p>
        </p:txBody>
      </p:sp>
      <p:sp>
        <p:nvSpPr>
          <p:cNvPr id="7" name="Content Placeholder 6"/>
          <p:cNvSpPr>
            <a:spLocks noGrp="1"/>
          </p:cNvSpPr>
          <p:nvPr>
            <p:ph sz="quarter" idx="2"/>
          </p:nvPr>
        </p:nvSpPr>
        <p:spPr>
          <a:xfrm>
            <a:off x="152400" y="762000"/>
            <a:ext cx="4328160" cy="5486400"/>
          </a:xfrm>
          <a:solidFill>
            <a:schemeClr val="accent4">
              <a:lumMod val="60000"/>
              <a:lumOff val="40000"/>
            </a:schemeClr>
          </a:solidFill>
        </p:spPr>
        <p:txBody>
          <a:bodyPr>
            <a:normAutofit fontScale="92500" lnSpcReduction="10000"/>
          </a:bodyPr>
          <a:lstStyle/>
          <a:p>
            <a:pPr>
              <a:buNone/>
            </a:pPr>
            <a:r>
              <a:rPr lang="en-US" dirty="0"/>
              <a:t>With time, change and/or increase difficulty by:</a:t>
            </a:r>
          </a:p>
          <a:p>
            <a:pPr lvl="0"/>
            <a:r>
              <a:rPr lang="en-US" dirty="0"/>
              <a:t>increasing distances between attackers and/or</a:t>
            </a:r>
          </a:p>
          <a:p>
            <a:pPr lvl="0"/>
            <a:r>
              <a:rPr lang="en-US" dirty="0"/>
              <a:t>allowing defenders to challenge first pass (from Thief A), last pass(to Thief B)or both passes and/or</a:t>
            </a:r>
          </a:p>
          <a:p>
            <a:pPr lvl="0"/>
            <a:r>
              <a:rPr lang="en-US" dirty="0"/>
              <a:t>allowing defenders to use only 1 hand or no hands and/or</a:t>
            </a:r>
          </a:p>
          <a:p>
            <a:pPr lvl="0"/>
            <a:r>
              <a:rPr lang="en-US" dirty="0"/>
              <a:t>using various balls (size, weight, shape)</a:t>
            </a:r>
          </a:p>
          <a:p>
            <a:pPr lvl="0"/>
            <a:r>
              <a:rPr lang="en-US" dirty="0"/>
              <a:t>requiring attackers to pass with weak hand. </a:t>
            </a:r>
          </a:p>
          <a:p>
            <a:pPr>
              <a:buNone/>
            </a:pPr>
            <a:r>
              <a:rPr lang="en-US" dirty="0"/>
              <a:t> </a:t>
            </a:r>
          </a:p>
          <a:p>
            <a:endParaRPr lang="en-US" dirty="0"/>
          </a:p>
        </p:txBody>
      </p:sp>
      <p:sp>
        <p:nvSpPr>
          <p:cNvPr id="9" name="Content Placeholder 8"/>
          <p:cNvSpPr>
            <a:spLocks noGrp="1"/>
          </p:cNvSpPr>
          <p:nvPr>
            <p:ph sz="quarter" idx="4"/>
          </p:nvPr>
        </p:nvSpPr>
        <p:spPr>
          <a:xfrm>
            <a:off x="4663440" y="762000"/>
            <a:ext cx="4251960" cy="5486400"/>
          </a:xfrm>
          <a:solidFill>
            <a:srgbClr val="FFFF66"/>
          </a:solidFill>
        </p:spPr>
        <p:txBody>
          <a:bodyPr>
            <a:noAutofit/>
          </a:bodyPr>
          <a:lstStyle/>
          <a:p>
            <a:r>
              <a:rPr lang="en-US" sz="1400" dirty="0"/>
              <a:t>While in defense, stress the importance of keeping their bodies in the passing lanes.   They need constantly reassess their position &amp; change it continuously to remain not only in control but also to put offensive players in disadvantageous situations.   Their main objectives are to deny the pass and possibly intercept the ball by correctly reading and anticipating the pass’ path.  </a:t>
            </a:r>
          </a:p>
          <a:p>
            <a:r>
              <a:rPr lang="en-US" sz="1400" dirty="0"/>
              <a:t>While in offence, encourage  passing fakes and situational passes.  </a:t>
            </a:r>
          </a:p>
          <a:p>
            <a:r>
              <a:rPr lang="en-US" sz="1400" dirty="0"/>
              <a:t>Emphasize importance of teamwork and support. </a:t>
            </a:r>
          </a:p>
          <a:p>
            <a:r>
              <a:rPr lang="en-US" sz="1400" dirty="0"/>
              <a:t>Make sure that defenders do not double on one attacker and stay at least 3 feet from any attacker.</a:t>
            </a:r>
          </a:p>
          <a:p>
            <a:r>
              <a:rPr lang="en-US" sz="1400" dirty="0"/>
              <a:t>Attackers can be tagged only if they are out of the hula-hoop with both feet.</a:t>
            </a:r>
          </a:p>
          <a:p>
            <a:r>
              <a:rPr lang="en-US" sz="1400" dirty="0"/>
              <a:t>Rotate Thieves A and B as well attackers through their hula-hoops.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40080"/>
          </a:xfrm>
        </p:spPr>
        <p:txBody>
          <a:bodyPr>
            <a:normAutofit fontScale="90000"/>
          </a:bodyPr>
          <a:lstStyle/>
          <a:p>
            <a:pPr algn="ctr"/>
            <a:r>
              <a:rPr lang="en-US" dirty="0"/>
              <a:t>12. Big Chase</a:t>
            </a:r>
          </a:p>
        </p:txBody>
      </p:sp>
      <p:sp>
        <p:nvSpPr>
          <p:cNvPr id="4" name="Content Placeholder 3"/>
          <p:cNvSpPr>
            <a:spLocks noGrp="1"/>
          </p:cNvSpPr>
          <p:nvPr>
            <p:ph sz="half" idx="2"/>
          </p:nvPr>
        </p:nvSpPr>
        <p:spPr>
          <a:xfrm>
            <a:off x="4648200" y="1066800"/>
            <a:ext cx="4285488" cy="5562600"/>
          </a:xfrm>
        </p:spPr>
        <p:txBody>
          <a:bodyPr>
            <a:normAutofit fontScale="92500" lnSpcReduction="20000"/>
          </a:bodyPr>
          <a:lstStyle/>
          <a:p>
            <a:r>
              <a:rPr lang="en-US" sz="1400" dirty="0"/>
              <a:t> Two teams of equal numbers of participants (5-7) with 2 neutral captains compete to score points by passing (“feeding”) a ball to players guarded closely by defenders who attempt to intercept those passes and/or deny a pass to reach a recipient.       </a:t>
            </a:r>
          </a:p>
          <a:p>
            <a:r>
              <a:rPr lang="en-US" sz="1400" dirty="0"/>
              <a:t> The game starts with both teams positioned around circular playing area.   Offensive players face inward while defensive players face outward.   Such set-up creates 6 vs. 6 “man to man” starting situation.    Two neutral captains stand inside the circle facing outward, each with 1 handball.   </a:t>
            </a:r>
          </a:p>
          <a:p>
            <a:r>
              <a:rPr lang="en-US" sz="1400" dirty="0"/>
              <a:t>On signal, offensive players (“tigers”) try to break free from their respective defenders and receive a pass from one of the two neutral captains.   If they catch a pass, they switch place with captain who “fed” them.   Defensive players mark their opponents and try to deny a good pass and/or intercept the ball.   If they make a “steal”, they switch with captain responsible for a bed pass.  </a:t>
            </a:r>
          </a:p>
          <a:p>
            <a:r>
              <a:rPr lang="en-US" sz="1400" dirty="0"/>
              <a:t> Both captains can freely move within the circle to find open offensive players.   </a:t>
            </a:r>
          </a:p>
          <a:p>
            <a:r>
              <a:rPr lang="en-US" sz="1400" dirty="0"/>
              <a:t>The game continues until all participants play at least once as a captain or by set time.   Offense receives one point for each successful catch while defense receives 1 point for each interception.   </a:t>
            </a:r>
          </a:p>
          <a:p>
            <a:r>
              <a:rPr lang="en-US" sz="1400" dirty="0"/>
              <a:t>If the ball becomes loose and bounces back or rolls back into the circle, no points are awarded.   All participants must remain outside the circle at all times. </a:t>
            </a:r>
          </a:p>
          <a:p>
            <a:r>
              <a:rPr lang="en-US" sz="1400" dirty="0"/>
              <a:t>  The game can be played according to no body contact rule or official handball rules based on players’ readiness and coach’s plans.  </a:t>
            </a:r>
          </a:p>
          <a:p>
            <a:pPr>
              <a:buNone/>
            </a:pPr>
            <a:endParaRPr lang="en-US" sz="1400" dirty="0"/>
          </a:p>
        </p:txBody>
      </p:sp>
      <p:sp>
        <p:nvSpPr>
          <p:cNvPr id="6" name="TextBox 5"/>
          <p:cNvSpPr txBox="1"/>
          <p:nvPr/>
        </p:nvSpPr>
        <p:spPr>
          <a:xfrm>
            <a:off x="1219200" y="990601"/>
            <a:ext cx="3124200" cy="461665"/>
          </a:xfrm>
          <a:prstGeom prst="rect">
            <a:avLst/>
          </a:prstGeom>
          <a:noFill/>
        </p:spPr>
        <p:txBody>
          <a:bodyPr wrap="square" rtlCol="0">
            <a:spAutoFit/>
          </a:bodyPr>
          <a:lstStyle/>
          <a:p>
            <a:pPr algn="ctr"/>
            <a:r>
              <a:rPr lang="en-US" dirty="0"/>
              <a:t>FIELD SET-UP</a:t>
            </a:r>
          </a:p>
        </p:txBody>
      </p:sp>
      <p:sp>
        <p:nvSpPr>
          <p:cNvPr id="7" name="TextBox 6"/>
          <p:cNvSpPr txBox="1"/>
          <p:nvPr/>
        </p:nvSpPr>
        <p:spPr>
          <a:xfrm>
            <a:off x="1143000" y="4419600"/>
            <a:ext cx="3505200" cy="2369880"/>
          </a:xfrm>
          <a:prstGeom prst="rect">
            <a:avLst/>
          </a:prstGeom>
          <a:noFill/>
        </p:spPr>
        <p:txBody>
          <a:bodyPr wrap="square" rtlCol="0">
            <a:spAutoFit/>
          </a:bodyPr>
          <a:lstStyle/>
          <a:p>
            <a:r>
              <a:rPr lang="en-US" sz="1600" b="1" dirty="0"/>
              <a:t>FOCUS:</a:t>
            </a:r>
            <a:r>
              <a:rPr lang="en-US" sz="1600" dirty="0"/>
              <a:t> </a:t>
            </a:r>
          </a:p>
          <a:p>
            <a:pPr>
              <a:buFont typeface="Wingdings" pitchFamily="2" charset="2"/>
              <a:buChar char="§"/>
            </a:pPr>
            <a:r>
              <a:rPr lang="en-US" sz="1400" dirty="0"/>
              <a:t> running, dribbling, passing &amp; catching</a:t>
            </a:r>
          </a:p>
          <a:p>
            <a:pPr>
              <a:buFont typeface="Wingdings" pitchFamily="2" charset="2"/>
              <a:buChar char="§"/>
            </a:pPr>
            <a:r>
              <a:rPr lang="en-US" sz="1400" dirty="0"/>
              <a:t> teamwork</a:t>
            </a:r>
          </a:p>
          <a:p>
            <a:pPr>
              <a:buFont typeface="Wingdings" pitchFamily="2" charset="2"/>
              <a:buChar char="§"/>
            </a:pPr>
            <a:r>
              <a:rPr lang="en-US" sz="1400" dirty="0"/>
              <a:t> footwork, speed, agility</a:t>
            </a:r>
          </a:p>
          <a:p>
            <a:r>
              <a:rPr lang="en-US" sz="1600" b="1" dirty="0"/>
              <a:t>EQUIPMENT:</a:t>
            </a:r>
            <a:endParaRPr lang="en-US" sz="1600" dirty="0"/>
          </a:p>
          <a:p>
            <a:pPr>
              <a:buFont typeface="Wingdings" pitchFamily="2" charset="2"/>
              <a:buChar char="§"/>
            </a:pPr>
            <a:r>
              <a:rPr lang="en-US" sz="1400" dirty="0"/>
              <a:t> enough cones to mark field, color pennies, 2 soft-skinned handballs</a:t>
            </a:r>
          </a:p>
          <a:p>
            <a:r>
              <a:rPr lang="en-US" sz="1600" b="1" dirty="0"/>
              <a:t>COURT SIZE: </a:t>
            </a:r>
          </a:p>
          <a:p>
            <a:pPr>
              <a:buFont typeface="Wingdings" pitchFamily="2" charset="2"/>
              <a:buChar char="§"/>
            </a:pPr>
            <a:r>
              <a:rPr lang="en-US" sz="1600" b="1" dirty="0"/>
              <a:t> </a:t>
            </a:r>
            <a:r>
              <a:rPr lang="en-US" sz="1400" dirty="0"/>
              <a:t>see above or adapt to needs &amp; availability</a:t>
            </a:r>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990600" y="1447800"/>
            <a:ext cx="3657600" cy="29718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248400"/>
            <a:ext cx="8229600" cy="609600"/>
          </a:xfrm>
        </p:spPr>
        <p:txBody>
          <a:bodyPr>
            <a:normAutofit/>
          </a:bodyPr>
          <a:lstStyle/>
          <a:p>
            <a:r>
              <a:rPr lang="en-US" sz="2800" b="0" dirty="0"/>
              <a:t>Big Chase </a:t>
            </a:r>
          </a:p>
        </p:txBody>
      </p:sp>
      <p:sp>
        <p:nvSpPr>
          <p:cNvPr id="6" name="Text Placeholder 5"/>
          <p:cNvSpPr>
            <a:spLocks noGrp="1"/>
          </p:cNvSpPr>
          <p:nvPr>
            <p:ph type="body" idx="1"/>
          </p:nvPr>
        </p:nvSpPr>
        <p:spPr>
          <a:xfrm>
            <a:off x="152400" y="328278"/>
            <a:ext cx="4328160" cy="433722"/>
          </a:xfrm>
        </p:spPr>
        <p:txBody>
          <a:bodyPr>
            <a:normAutofit/>
          </a:bodyPr>
          <a:lstStyle/>
          <a:p>
            <a:pPr algn="ctr"/>
            <a:r>
              <a:rPr lang="en-US" sz="2000" dirty="0"/>
              <a:t>VARIATIONS</a:t>
            </a:r>
          </a:p>
        </p:txBody>
      </p:sp>
      <p:sp>
        <p:nvSpPr>
          <p:cNvPr id="8" name="Text Placeholder 7"/>
          <p:cNvSpPr>
            <a:spLocks noGrp="1"/>
          </p:cNvSpPr>
          <p:nvPr>
            <p:ph type="body" sz="half" idx="3"/>
          </p:nvPr>
        </p:nvSpPr>
        <p:spPr>
          <a:xfrm>
            <a:off x="4663440" y="328278"/>
            <a:ext cx="4251960" cy="433722"/>
          </a:xfrm>
        </p:spPr>
        <p:txBody>
          <a:bodyPr>
            <a:normAutofit/>
          </a:bodyPr>
          <a:lstStyle/>
          <a:p>
            <a:pPr algn="ctr"/>
            <a:r>
              <a:rPr lang="en-US" sz="2000" dirty="0"/>
              <a:t>TEACHING SUGGESTIONS</a:t>
            </a:r>
          </a:p>
        </p:txBody>
      </p:sp>
      <p:sp>
        <p:nvSpPr>
          <p:cNvPr id="7" name="Content Placeholder 6"/>
          <p:cNvSpPr>
            <a:spLocks noGrp="1"/>
          </p:cNvSpPr>
          <p:nvPr>
            <p:ph sz="quarter" idx="2"/>
          </p:nvPr>
        </p:nvSpPr>
        <p:spPr>
          <a:xfrm>
            <a:off x="152400" y="762000"/>
            <a:ext cx="4328160" cy="5486400"/>
          </a:xfrm>
          <a:solidFill>
            <a:schemeClr val="accent4">
              <a:lumMod val="60000"/>
              <a:lumOff val="40000"/>
            </a:schemeClr>
          </a:solidFill>
        </p:spPr>
        <p:txBody>
          <a:bodyPr>
            <a:normAutofit lnSpcReduction="10000"/>
          </a:bodyPr>
          <a:lstStyle/>
          <a:p>
            <a:pPr>
              <a:buNone/>
            </a:pPr>
            <a:r>
              <a:rPr lang="en-US" dirty="0"/>
              <a:t>With time, change and/or increase difficulty by:</a:t>
            </a:r>
          </a:p>
          <a:p>
            <a:pPr lvl="0"/>
            <a:r>
              <a:rPr lang="en-US" dirty="0"/>
              <a:t>changing the distance to run and/or</a:t>
            </a:r>
          </a:p>
          <a:p>
            <a:pPr lvl="0"/>
            <a:r>
              <a:rPr lang="en-US" dirty="0"/>
              <a:t>increasing distance between offensive players passing the ball and/or</a:t>
            </a:r>
          </a:p>
          <a:p>
            <a:pPr lvl="0"/>
            <a:r>
              <a:rPr lang="en-US" dirty="0"/>
              <a:t>increasing the number of required passes to be made and/or</a:t>
            </a:r>
          </a:p>
          <a:p>
            <a:pPr lvl="0"/>
            <a:r>
              <a:rPr lang="en-US" dirty="0"/>
              <a:t>changing task fro defending team from dribbling to running backwards, side-stepping, slaloming, rolling the ball and/or </a:t>
            </a:r>
          </a:p>
          <a:p>
            <a:pPr lvl="0"/>
            <a:endParaRPr lang="en-US" dirty="0"/>
          </a:p>
          <a:p>
            <a:endParaRPr lang="en-US" dirty="0"/>
          </a:p>
        </p:txBody>
      </p:sp>
      <p:sp>
        <p:nvSpPr>
          <p:cNvPr id="9" name="Content Placeholder 8"/>
          <p:cNvSpPr>
            <a:spLocks noGrp="1"/>
          </p:cNvSpPr>
          <p:nvPr>
            <p:ph sz="quarter" idx="4"/>
          </p:nvPr>
        </p:nvSpPr>
        <p:spPr>
          <a:xfrm>
            <a:off x="4663440" y="762000"/>
            <a:ext cx="4251960" cy="5486400"/>
          </a:xfrm>
          <a:solidFill>
            <a:srgbClr val="FFFF66"/>
          </a:solidFill>
        </p:spPr>
        <p:txBody>
          <a:bodyPr>
            <a:noAutofit/>
          </a:bodyPr>
          <a:lstStyle/>
          <a:p>
            <a:r>
              <a:rPr lang="en-US" sz="1400" dirty="0"/>
              <a:t>While in defense, stress the importance of  and control correct technique of required tasks (i.e., dribbling without looking down, switching hands when dribbling between cones, not crossing legs when side-stepping).  </a:t>
            </a:r>
          </a:p>
          <a:p>
            <a:r>
              <a:rPr lang="en-US" sz="1400" dirty="0"/>
              <a:t>While in offence, remind players to keep correct passing mechanics.   Emphasize the importance of focus and ready position in delivering a good pass as well as catching the ball. </a:t>
            </a:r>
          </a:p>
          <a:p>
            <a:r>
              <a:rPr lang="en-US" sz="1400" dirty="0"/>
              <a:t>Encourage teamwork and verbal support for each other.</a:t>
            </a:r>
          </a:p>
          <a:p>
            <a:r>
              <a:rPr lang="en-US" sz="1400" dirty="0"/>
              <a:t>Once in a while, rotate attackers through hula-hoops so that they pass and receive the ball from different partner.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304800"/>
            <a:ext cx="7498080" cy="381000"/>
          </a:xfrm>
        </p:spPr>
        <p:txBody>
          <a:bodyPr>
            <a:normAutofit fontScale="90000"/>
          </a:bodyPr>
          <a:lstStyle/>
          <a:p>
            <a:pPr algn="ctr"/>
            <a:r>
              <a:rPr lang="en-US" dirty="0"/>
              <a:t>Selected Lead-Up Games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1810377"/>
              </p:ext>
            </p:extLst>
          </p:nvPr>
        </p:nvGraphicFramePr>
        <p:xfrm>
          <a:off x="1143000" y="914400"/>
          <a:ext cx="7791451" cy="5730240"/>
        </p:xfrm>
        <a:graphic>
          <a:graphicData uri="http://schemas.openxmlformats.org/drawingml/2006/table">
            <a:tbl>
              <a:tblPr firstRow="1" bandRow="1">
                <a:tableStyleId>{93296810-A885-4BE3-A3E7-6D5BEEA58F35}</a:tableStyleId>
              </a:tblPr>
              <a:tblGrid>
                <a:gridCol w="646539">
                  <a:extLst>
                    <a:ext uri="{9D8B030D-6E8A-4147-A177-3AD203B41FA5}">
                      <a16:colId xmlns:a16="http://schemas.microsoft.com/office/drawing/2014/main" val="20000"/>
                    </a:ext>
                  </a:extLst>
                </a:gridCol>
                <a:gridCol w="3572456">
                  <a:extLst>
                    <a:ext uri="{9D8B030D-6E8A-4147-A177-3AD203B41FA5}">
                      <a16:colId xmlns:a16="http://schemas.microsoft.com/office/drawing/2014/main" val="20001"/>
                    </a:ext>
                  </a:extLst>
                </a:gridCol>
                <a:gridCol w="1786228">
                  <a:extLst>
                    <a:ext uri="{9D8B030D-6E8A-4147-A177-3AD203B41FA5}">
                      <a16:colId xmlns:a16="http://schemas.microsoft.com/office/drawing/2014/main" val="20002"/>
                    </a:ext>
                  </a:extLst>
                </a:gridCol>
                <a:gridCol w="1786228">
                  <a:extLst>
                    <a:ext uri="{9D8B030D-6E8A-4147-A177-3AD203B41FA5}">
                      <a16:colId xmlns:a16="http://schemas.microsoft.com/office/drawing/2014/main" val="20003"/>
                    </a:ext>
                  </a:extLst>
                </a:gridCol>
              </a:tblGrid>
              <a:tr h="550595">
                <a:tc>
                  <a:txBody>
                    <a:bodyPr/>
                    <a:lstStyle/>
                    <a:p>
                      <a:endParaRPr lang="en-US" dirty="0"/>
                    </a:p>
                  </a:txBody>
                  <a:tcPr/>
                </a:tc>
                <a:tc>
                  <a:txBody>
                    <a:bodyPr/>
                    <a:lstStyle/>
                    <a:p>
                      <a:pPr algn="ctr"/>
                      <a:r>
                        <a:rPr lang="en-US" dirty="0"/>
                        <a:t>Lead-up Game</a:t>
                      </a:r>
                    </a:p>
                  </a:txBody>
                  <a:tcPr/>
                </a:tc>
                <a:tc>
                  <a:txBody>
                    <a:bodyPr/>
                    <a:lstStyle/>
                    <a:p>
                      <a:pPr algn="ctr"/>
                      <a:r>
                        <a:rPr lang="en-US" dirty="0"/>
                        <a:t>Difficulty</a:t>
                      </a:r>
                      <a:r>
                        <a:rPr lang="en-US" baseline="0" dirty="0"/>
                        <a:t> Level</a:t>
                      </a:r>
                      <a:endParaRPr lang="en-US" dirty="0"/>
                    </a:p>
                  </a:txBody>
                  <a:tcPr/>
                </a:tc>
                <a:tc>
                  <a:txBody>
                    <a:bodyPr/>
                    <a:lstStyle/>
                    <a:p>
                      <a:pPr algn="ctr"/>
                      <a:r>
                        <a:rPr lang="en-US" dirty="0"/>
                        <a:t>Grade</a:t>
                      </a:r>
                    </a:p>
                  </a:txBody>
                  <a:tcPr/>
                </a:tc>
                <a:extLst>
                  <a:ext uri="{0D108BD9-81ED-4DB2-BD59-A6C34878D82A}">
                    <a16:rowId xmlns:a16="http://schemas.microsoft.com/office/drawing/2014/main" val="10000"/>
                  </a:ext>
                </a:extLst>
              </a:tr>
              <a:tr h="349047">
                <a:tc>
                  <a:txBody>
                    <a:bodyPr/>
                    <a:lstStyle/>
                    <a:p>
                      <a:pPr algn="ctr"/>
                      <a:r>
                        <a:rPr lang="en-US" dirty="0"/>
                        <a:t>1</a:t>
                      </a:r>
                    </a:p>
                  </a:txBody>
                  <a:tcPr/>
                </a:tc>
                <a:tc>
                  <a:txBody>
                    <a:bodyPr/>
                    <a:lstStyle/>
                    <a:p>
                      <a:r>
                        <a:rPr lang="en-US" dirty="0"/>
                        <a:t>CONE</a:t>
                      </a:r>
                      <a:r>
                        <a:rPr lang="en-US" baseline="0" dirty="0"/>
                        <a:t> </a:t>
                      </a:r>
                      <a:r>
                        <a:rPr lang="en-US" dirty="0"/>
                        <a:t>HANDBALL</a:t>
                      </a:r>
                    </a:p>
                  </a:txBody>
                  <a:tcPr/>
                </a:tc>
                <a:tc>
                  <a:txBody>
                    <a:bodyPr/>
                    <a:lstStyle/>
                    <a:p>
                      <a:pPr algn="ctr"/>
                      <a:r>
                        <a:rPr lang="en-US" dirty="0"/>
                        <a:t>EASY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dirty="0"/>
                        <a:t>7 - 10</a:t>
                      </a:r>
                      <a:endParaRPr lang="en-US" dirty="0"/>
                    </a:p>
                  </a:txBody>
                  <a:tcPr/>
                </a:tc>
                <a:extLst>
                  <a:ext uri="{0D108BD9-81ED-4DB2-BD59-A6C34878D82A}">
                    <a16:rowId xmlns:a16="http://schemas.microsoft.com/office/drawing/2014/main" val="10001"/>
                  </a:ext>
                </a:extLst>
              </a:tr>
              <a:tr h="133732">
                <a:tc>
                  <a:txBody>
                    <a:bodyPr/>
                    <a:lstStyle/>
                    <a:p>
                      <a:pPr algn="ctr"/>
                      <a:r>
                        <a:rPr lang="en-US" dirty="0"/>
                        <a:t>2</a:t>
                      </a:r>
                    </a:p>
                  </a:txBody>
                  <a:tcPr/>
                </a:tc>
                <a:tc>
                  <a:txBody>
                    <a:bodyPr/>
                    <a:lstStyle/>
                    <a:p>
                      <a:r>
                        <a:rPr lang="en-US" dirty="0"/>
                        <a:t>HULA-HOOP HANDBALL</a:t>
                      </a:r>
                      <a:endParaRPr lang="en-AU" dirty="0"/>
                    </a:p>
                  </a:txBody>
                  <a:tcPr/>
                </a:tc>
                <a:tc>
                  <a:txBody>
                    <a:bodyPr/>
                    <a:lstStyle/>
                    <a:p>
                      <a:endParaRPr lang="en-AU"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2"/>
                  </a:ext>
                </a:extLst>
              </a:tr>
              <a:tr h="349047">
                <a:tc>
                  <a:txBody>
                    <a:bodyPr/>
                    <a:lstStyle/>
                    <a:p>
                      <a:pPr algn="ctr"/>
                      <a:r>
                        <a:rPr lang="en-US" dirty="0"/>
                        <a:t>3</a:t>
                      </a:r>
                    </a:p>
                  </a:txBody>
                  <a:tcPr/>
                </a:tc>
                <a:tc>
                  <a:txBody>
                    <a:bodyPr/>
                    <a:lstStyle/>
                    <a:p>
                      <a:r>
                        <a:rPr lang="en-US" dirty="0"/>
                        <a:t>SIX PASSES HANDBALL</a:t>
                      </a:r>
                    </a:p>
                  </a:txBody>
                  <a:tcPr/>
                </a:tc>
                <a:tc>
                  <a:txBody>
                    <a:bodyPr/>
                    <a:lstStyle/>
                    <a:p>
                      <a:pPr algn="ctr"/>
                      <a:r>
                        <a:rPr lang="en-US" dirty="0"/>
                        <a:t>EASY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a:t>7 - 10</a:t>
                      </a:r>
                      <a:endParaRPr lang="en-US" dirty="0"/>
                    </a:p>
                  </a:txBody>
                  <a:tcPr/>
                </a:tc>
                <a:extLst>
                  <a:ext uri="{0D108BD9-81ED-4DB2-BD59-A6C34878D82A}">
                    <a16:rowId xmlns:a16="http://schemas.microsoft.com/office/drawing/2014/main" val="10003"/>
                  </a:ext>
                </a:extLst>
              </a:tr>
              <a:tr h="349047">
                <a:tc>
                  <a:txBody>
                    <a:bodyPr/>
                    <a:lstStyle/>
                    <a:p>
                      <a:pPr algn="ctr"/>
                      <a:r>
                        <a:rPr lang="en-US" dirty="0"/>
                        <a:t>4</a:t>
                      </a:r>
                    </a:p>
                  </a:txBody>
                  <a:tcPr/>
                </a:tc>
                <a:tc>
                  <a:txBody>
                    <a:bodyPr/>
                    <a:lstStyle/>
                    <a:p>
                      <a:r>
                        <a:rPr lang="en-US" dirty="0"/>
                        <a:t>GATES HANDBALL</a:t>
                      </a:r>
                    </a:p>
                  </a:txBody>
                  <a:tcPr/>
                </a:tc>
                <a:tc>
                  <a:txBody>
                    <a:bodyPr/>
                    <a:lstStyle/>
                    <a:p>
                      <a:pPr algn="ctr"/>
                      <a:r>
                        <a:rPr lang="en-US" dirty="0"/>
                        <a:t>CHALLENGING</a:t>
                      </a:r>
                    </a:p>
                  </a:txBody>
                  <a:tcPr/>
                </a:tc>
                <a:tc>
                  <a:txBody>
                    <a:bodyPr/>
                    <a:lstStyle/>
                    <a:p>
                      <a:pPr algn="ctr"/>
                      <a:r>
                        <a:rPr lang="en-US" dirty="0"/>
                        <a:t>7 -10</a:t>
                      </a:r>
                    </a:p>
                  </a:txBody>
                  <a:tcPr/>
                </a:tc>
                <a:extLst>
                  <a:ext uri="{0D108BD9-81ED-4DB2-BD59-A6C34878D82A}">
                    <a16:rowId xmlns:a16="http://schemas.microsoft.com/office/drawing/2014/main" val="10004"/>
                  </a:ext>
                </a:extLst>
              </a:tr>
              <a:tr h="424765">
                <a:tc>
                  <a:txBody>
                    <a:bodyPr/>
                    <a:lstStyle/>
                    <a:p>
                      <a:pPr algn="ctr"/>
                      <a:r>
                        <a:rPr lang="en-US" dirty="0"/>
                        <a:t>5</a:t>
                      </a:r>
                    </a:p>
                  </a:txBody>
                  <a:tcPr/>
                </a:tc>
                <a:tc>
                  <a:txBody>
                    <a:bodyPr/>
                    <a:lstStyle/>
                    <a:p>
                      <a:r>
                        <a:rPr lang="en-US" dirty="0"/>
                        <a:t>HANDBALL IN ZONES</a:t>
                      </a:r>
                    </a:p>
                  </a:txBody>
                  <a:tcPr/>
                </a:tc>
                <a:tc>
                  <a:txBody>
                    <a:bodyPr/>
                    <a:lstStyle/>
                    <a:p>
                      <a:pPr algn="ctr"/>
                      <a:r>
                        <a:rPr lang="en-US" dirty="0"/>
                        <a:t>EASY</a:t>
                      </a:r>
                    </a:p>
                  </a:txBody>
                  <a:tcPr/>
                </a:tc>
                <a:tc>
                  <a:txBody>
                    <a:bodyPr/>
                    <a:lstStyle/>
                    <a:p>
                      <a:pPr algn="ctr"/>
                      <a:r>
                        <a:rPr lang="en-US" dirty="0"/>
                        <a:t>7 -10</a:t>
                      </a:r>
                    </a:p>
                  </a:txBody>
                  <a:tcPr/>
                </a:tc>
                <a:extLst>
                  <a:ext uri="{0D108BD9-81ED-4DB2-BD59-A6C34878D82A}">
                    <a16:rowId xmlns:a16="http://schemas.microsoft.com/office/drawing/2014/main" val="10005"/>
                  </a:ext>
                </a:extLst>
              </a:tr>
              <a:tr h="349047">
                <a:tc>
                  <a:txBody>
                    <a:bodyPr/>
                    <a:lstStyle/>
                    <a:p>
                      <a:pPr algn="ctr"/>
                      <a:r>
                        <a:rPr lang="en-US" dirty="0"/>
                        <a:t>6</a:t>
                      </a:r>
                    </a:p>
                  </a:txBody>
                  <a:tcPr/>
                </a:tc>
                <a:tc>
                  <a:txBody>
                    <a:bodyPr/>
                    <a:lstStyle/>
                    <a:p>
                      <a:r>
                        <a:rPr lang="en-US" dirty="0"/>
                        <a:t>ZONE HANDBALL</a:t>
                      </a:r>
                    </a:p>
                  </a:txBody>
                  <a:tcPr/>
                </a:tc>
                <a:tc>
                  <a:txBody>
                    <a:bodyPr/>
                    <a:lstStyle/>
                    <a:p>
                      <a:pPr algn="ctr"/>
                      <a:r>
                        <a:rPr lang="en-US" dirty="0"/>
                        <a:t>INTERMEDAITE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dirty="0"/>
                        <a:t>7 - 10</a:t>
                      </a:r>
                      <a:endParaRPr lang="en-US" dirty="0"/>
                    </a:p>
                  </a:txBody>
                  <a:tcPr/>
                </a:tc>
                <a:extLst>
                  <a:ext uri="{0D108BD9-81ED-4DB2-BD59-A6C34878D82A}">
                    <a16:rowId xmlns:a16="http://schemas.microsoft.com/office/drawing/2014/main" val="10006"/>
                  </a:ext>
                </a:extLst>
              </a:tr>
              <a:tr h="349047">
                <a:tc>
                  <a:txBody>
                    <a:bodyPr/>
                    <a:lstStyle/>
                    <a:p>
                      <a:pPr algn="ctr"/>
                      <a:r>
                        <a:rPr lang="en-US" dirty="0"/>
                        <a:t>7</a:t>
                      </a:r>
                    </a:p>
                  </a:txBody>
                  <a:tcPr/>
                </a:tc>
                <a:tc>
                  <a:txBody>
                    <a:bodyPr/>
                    <a:lstStyle/>
                    <a:p>
                      <a:r>
                        <a:rPr lang="en-US" dirty="0"/>
                        <a:t>TOUCHDOWN HANDBALL</a:t>
                      </a:r>
                    </a:p>
                  </a:txBody>
                  <a:tcPr/>
                </a:tc>
                <a:tc>
                  <a:txBody>
                    <a:bodyPr/>
                    <a:lstStyle/>
                    <a:p>
                      <a:pPr algn="ctr"/>
                      <a:r>
                        <a:rPr lang="en-US" dirty="0"/>
                        <a:t>INTERMEDIATE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dirty="0"/>
                        <a:t>7 - 10</a:t>
                      </a:r>
                      <a:endParaRPr lang="en-US" dirty="0"/>
                    </a:p>
                  </a:txBody>
                  <a:tcPr/>
                </a:tc>
                <a:extLst>
                  <a:ext uri="{0D108BD9-81ED-4DB2-BD59-A6C34878D82A}">
                    <a16:rowId xmlns:a16="http://schemas.microsoft.com/office/drawing/2014/main" val="10007"/>
                  </a:ext>
                </a:extLst>
              </a:tr>
              <a:tr h="349047">
                <a:tc>
                  <a:txBody>
                    <a:bodyPr/>
                    <a:lstStyle/>
                    <a:p>
                      <a:pPr algn="ctr"/>
                      <a:r>
                        <a:rPr lang="en-US" dirty="0"/>
                        <a:t>8</a:t>
                      </a:r>
                    </a:p>
                  </a:txBody>
                  <a:tcPr/>
                </a:tc>
                <a:tc>
                  <a:txBody>
                    <a:bodyPr/>
                    <a:lstStyle/>
                    <a:p>
                      <a:r>
                        <a:rPr lang="en-US" dirty="0"/>
                        <a:t>PROTECT YOUR ROYALS</a:t>
                      </a:r>
                    </a:p>
                  </a:txBody>
                  <a:tcPr/>
                </a:tc>
                <a:tc>
                  <a:txBody>
                    <a:bodyPr/>
                    <a:lstStyle/>
                    <a:p>
                      <a:pPr algn="ctr"/>
                      <a:r>
                        <a:rPr lang="en-US" dirty="0"/>
                        <a:t>INTERMEDIATE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a:t>7 - 10</a:t>
                      </a:r>
                      <a:endParaRPr lang="en-US" dirty="0"/>
                    </a:p>
                  </a:txBody>
                  <a:tcPr/>
                </a:tc>
                <a:extLst>
                  <a:ext uri="{0D108BD9-81ED-4DB2-BD59-A6C34878D82A}">
                    <a16:rowId xmlns:a16="http://schemas.microsoft.com/office/drawing/2014/main" val="10008"/>
                  </a:ext>
                </a:extLst>
              </a:tr>
              <a:tr h="349047">
                <a:tc>
                  <a:txBody>
                    <a:bodyPr/>
                    <a:lstStyle/>
                    <a:p>
                      <a:pPr algn="ctr"/>
                      <a:r>
                        <a:rPr lang="en-US" dirty="0"/>
                        <a:t>9</a:t>
                      </a:r>
                    </a:p>
                  </a:txBody>
                  <a:tcPr/>
                </a:tc>
                <a:tc>
                  <a:txBody>
                    <a:bodyPr/>
                    <a:lstStyle/>
                    <a:p>
                      <a:r>
                        <a:rPr lang="en-US" dirty="0"/>
                        <a:t>PRISONERS &amp; GURADS</a:t>
                      </a:r>
                    </a:p>
                  </a:txBody>
                  <a:tcPr/>
                </a:tc>
                <a:tc>
                  <a:txBody>
                    <a:bodyPr/>
                    <a:lstStyle/>
                    <a:p>
                      <a:pPr algn="ctr"/>
                      <a:r>
                        <a:rPr lang="en-US" dirty="0"/>
                        <a:t>EASY</a:t>
                      </a:r>
                    </a:p>
                  </a:txBody>
                  <a:tcPr/>
                </a:tc>
                <a:tc>
                  <a:txBody>
                    <a:bodyPr/>
                    <a:lstStyle/>
                    <a:p>
                      <a:pPr algn="ctr"/>
                      <a:r>
                        <a:rPr lang="en-US" dirty="0"/>
                        <a:t>7 -10</a:t>
                      </a:r>
                    </a:p>
                  </a:txBody>
                  <a:tcPr/>
                </a:tc>
                <a:extLst>
                  <a:ext uri="{0D108BD9-81ED-4DB2-BD59-A6C34878D82A}">
                    <a16:rowId xmlns:a16="http://schemas.microsoft.com/office/drawing/2014/main" val="10009"/>
                  </a:ext>
                </a:extLst>
              </a:tr>
              <a:tr h="349047">
                <a:tc>
                  <a:txBody>
                    <a:bodyPr/>
                    <a:lstStyle/>
                    <a:p>
                      <a:pPr algn="ctr"/>
                      <a:r>
                        <a:rPr lang="en-US" dirty="0"/>
                        <a:t>10</a:t>
                      </a:r>
                    </a:p>
                  </a:txBody>
                  <a:tcPr/>
                </a:tc>
                <a:tc>
                  <a:txBody>
                    <a:bodyPr/>
                    <a:lstStyle/>
                    <a:p>
                      <a:r>
                        <a:rPr lang="en-US" dirty="0"/>
                        <a:t>FEED THE TIGERS</a:t>
                      </a:r>
                    </a:p>
                  </a:txBody>
                  <a:tcPr/>
                </a:tc>
                <a:tc>
                  <a:txBody>
                    <a:bodyPr/>
                    <a:lstStyle/>
                    <a:p>
                      <a:pPr algn="ctr"/>
                      <a:r>
                        <a:rPr lang="en-US" dirty="0"/>
                        <a:t>EASY</a:t>
                      </a:r>
                    </a:p>
                  </a:txBody>
                  <a:tcPr/>
                </a:tc>
                <a:tc>
                  <a:txBody>
                    <a:bodyPr/>
                    <a:lstStyle/>
                    <a:p>
                      <a:pPr algn="ctr"/>
                      <a:r>
                        <a:rPr lang="en-US" dirty="0"/>
                        <a:t>7 -10</a:t>
                      </a:r>
                    </a:p>
                  </a:txBody>
                  <a:tcPr/>
                </a:tc>
                <a:extLst>
                  <a:ext uri="{0D108BD9-81ED-4DB2-BD59-A6C34878D82A}">
                    <a16:rowId xmlns:a16="http://schemas.microsoft.com/office/drawing/2014/main" val="10010"/>
                  </a:ext>
                </a:extLst>
              </a:tr>
              <a:tr h="349047">
                <a:tc>
                  <a:txBody>
                    <a:bodyPr/>
                    <a:lstStyle/>
                    <a:p>
                      <a:pPr algn="ctr"/>
                      <a:r>
                        <a:rPr lang="en-US" dirty="0"/>
                        <a:t>11</a:t>
                      </a:r>
                    </a:p>
                  </a:txBody>
                  <a:tcPr/>
                </a:tc>
                <a:tc>
                  <a:txBody>
                    <a:bodyPr/>
                    <a:lstStyle/>
                    <a:p>
                      <a:r>
                        <a:rPr lang="en-US" dirty="0"/>
                        <a:t>POLICE &amp; THIEVES</a:t>
                      </a:r>
                    </a:p>
                  </a:txBody>
                  <a:tcPr/>
                </a:tc>
                <a:tc>
                  <a:txBody>
                    <a:bodyPr/>
                    <a:lstStyle/>
                    <a:p>
                      <a:pPr algn="ctr"/>
                      <a:r>
                        <a:rPr lang="en-US" dirty="0"/>
                        <a:t>EASY</a:t>
                      </a:r>
                    </a:p>
                  </a:txBody>
                  <a:tcPr/>
                </a:tc>
                <a:tc>
                  <a:txBody>
                    <a:bodyPr/>
                    <a:lstStyle/>
                    <a:p>
                      <a:pPr algn="ctr"/>
                      <a:r>
                        <a:rPr lang="en-US" baseline="0" dirty="0"/>
                        <a:t>7 - 8 </a:t>
                      </a:r>
                      <a:endParaRPr lang="en-US" dirty="0"/>
                    </a:p>
                  </a:txBody>
                  <a:tcPr/>
                </a:tc>
                <a:extLst>
                  <a:ext uri="{0D108BD9-81ED-4DB2-BD59-A6C34878D82A}">
                    <a16:rowId xmlns:a16="http://schemas.microsoft.com/office/drawing/2014/main" val="10011"/>
                  </a:ext>
                </a:extLst>
              </a:tr>
              <a:tr h="349047">
                <a:tc>
                  <a:txBody>
                    <a:bodyPr/>
                    <a:lstStyle/>
                    <a:p>
                      <a:pPr algn="ctr"/>
                      <a:r>
                        <a:rPr lang="en-US" dirty="0"/>
                        <a:t>12</a:t>
                      </a:r>
                    </a:p>
                  </a:txBody>
                  <a:tcPr/>
                </a:tc>
                <a:tc>
                  <a:txBody>
                    <a:bodyPr/>
                    <a:lstStyle/>
                    <a:p>
                      <a:r>
                        <a:rPr lang="en-US" dirty="0"/>
                        <a:t>BIG</a:t>
                      </a:r>
                      <a:r>
                        <a:rPr lang="en-US" baseline="0" dirty="0"/>
                        <a:t> CHASE</a:t>
                      </a:r>
                      <a:endParaRPr lang="en-US" dirty="0"/>
                    </a:p>
                  </a:txBody>
                  <a:tcPr/>
                </a:tc>
                <a:tc>
                  <a:txBody>
                    <a:bodyPr/>
                    <a:lstStyle/>
                    <a:p>
                      <a:pPr algn="ctr"/>
                      <a:r>
                        <a:rPr lang="en-US" dirty="0"/>
                        <a:t>EASY</a:t>
                      </a:r>
                    </a:p>
                  </a:txBody>
                  <a:tcPr/>
                </a:tc>
                <a:tc>
                  <a:txBody>
                    <a:bodyPr/>
                    <a:lstStyle/>
                    <a:p>
                      <a:pPr algn="ctr"/>
                      <a:r>
                        <a:rPr lang="en-US" dirty="0"/>
                        <a:t>7 - 8  </a:t>
                      </a:r>
                    </a:p>
                  </a:txBody>
                  <a:tcPr/>
                </a:tc>
                <a:extLst>
                  <a:ext uri="{0D108BD9-81ED-4DB2-BD59-A6C34878D82A}">
                    <a16:rowId xmlns:a16="http://schemas.microsoft.com/office/drawing/2014/main" val="10012"/>
                  </a:ext>
                </a:extLst>
              </a:tr>
              <a:tr h="349047">
                <a:tc>
                  <a:txBody>
                    <a:bodyPr/>
                    <a:lstStyle/>
                    <a:p>
                      <a:pPr algn="ctr"/>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13"/>
                  </a:ext>
                </a:extLst>
              </a:tr>
              <a:tr h="349047">
                <a:tc>
                  <a:txBody>
                    <a:bodyPr/>
                    <a:lstStyle/>
                    <a:p>
                      <a:pPr algn="ctr"/>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1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pPr algn="ctr"/>
            <a:r>
              <a:rPr lang="en-US" dirty="0"/>
              <a:t>Character Counts</a:t>
            </a: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40080"/>
          </a:xfrm>
        </p:spPr>
        <p:txBody>
          <a:bodyPr>
            <a:normAutofit fontScale="90000"/>
          </a:bodyPr>
          <a:lstStyle/>
          <a:p>
            <a:pPr algn="ctr"/>
            <a:r>
              <a:rPr lang="en-US" dirty="0"/>
              <a:t>1. Cone Handball </a:t>
            </a:r>
          </a:p>
        </p:txBody>
      </p:sp>
      <p:sp>
        <p:nvSpPr>
          <p:cNvPr id="5" name="Content Placeholder 4"/>
          <p:cNvSpPr>
            <a:spLocks noGrp="1"/>
          </p:cNvSpPr>
          <p:nvPr>
            <p:ph sz="half" idx="2"/>
          </p:nvPr>
        </p:nvSpPr>
        <p:spPr>
          <a:xfrm>
            <a:off x="4953000" y="990600"/>
            <a:ext cx="3980688" cy="5715000"/>
          </a:xfrm>
        </p:spPr>
        <p:txBody>
          <a:bodyPr>
            <a:normAutofit/>
          </a:bodyPr>
          <a:lstStyle/>
          <a:p>
            <a:r>
              <a:rPr lang="en-US" sz="1600" dirty="0"/>
              <a:t>Two teams of equal number of players compete to score as many points as they can within set time by knocking down cones/bowling pins placed in their opponents‘ goal areas.</a:t>
            </a:r>
          </a:p>
          <a:p>
            <a:r>
              <a:rPr lang="en-US" sz="1600" dirty="0"/>
              <a:t>All shots at the cones &amp; defensive actions must take place outside the goal areas.</a:t>
            </a:r>
          </a:p>
          <a:p>
            <a:r>
              <a:rPr lang="en-US" sz="1600" dirty="0"/>
              <a:t>The game starts with a jump ball &amp; is played according to no body contact rule. </a:t>
            </a:r>
          </a:p>
          <a:p>
            <a:r>
              <a:rPr lang="en-US" sz="1600" dirty="0"/>
              <a:t>Players can dribble, pass/catch, hold the ball for 3 sec. &amp; make 3 steps with a ball.</a:t>
            </a:r>
          </a:p>
          <a:p>
            <a:r>
              <a:rPr lang="en-US" sz="1600" dirty="0"/>
              <a:t>A free-throw is a simple pass from one player to another to restart the game.</a:t>
            </a:r>
          </a:p>
          <a:p>
            <a:r>
              <a:rPr lang="en-US" sz="1600" dirty="0"/>
              <a:t>After each point scored, the game is restarted from the goal area by a captain.</a:t>
            </a:r>
          </a:p>
          <a:p>
            <a:r>
              <a:rPr lang="en-US" sz="1600" dirty="0"/>
              <a:t>If the ball goes out of bounds, the game is restarted from sideline with a throw-in.</a:t>
            </a:r>
          </a:p>
          <a:p>
            <a:r>
              <a:rPr lang="en-US" sz="1600" dirty="0"/>
              <a:t>A penalty shot is called when defender(s) fouls a shooter or protect cones in the goal area.</a:t>
            </a:r>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1143000" y="1371600"/>
            <a:ext cx="3657600" cy="2830010"/>
          </a:xfrm>
          <a:prstGeom prst="rect">
            <a:avLst/>
          </a:prstGeom>
          <a:noFill/>
          <a:ln w="9525">
            <a:noFill/>
            <a:miter lim="800000"/>
            <a:headEnd/>
            <a:tailEnd/>
          </a:ln>
        </p:spPr>
      </p:pic>
      <p:sp>
        <p:nvSpPr>
          <p:cNvPr id="7" name="TextBox 6"/>
          <p:cNvSpPr txBox="1"/>
          <p:nvPr/>
        </p:nvSpPr>
        <p:spPr>
          <a:xfrm>
            <a:off x="1143000" y="838201"/>
            <a:ext cx="3581400" cy="461665"/>
          </a:xfrm>
          <a:prstGeom prst="rect">
            <a:avLst/>
          </a:prstGeom>
          <a:noFill/>
        </p:spPr>
        <p:txBody>
          <a:bodyPr wrap="square" rtlCol="0">
            <a:spAutoFit/>
          </a:bodyPr>
          <a:lstStyle/>
          <a:p>
            <a:pPr algn="ctr"/>
            <a:r>
              <a:rPr lang="en-US" dirty="0"/>
              <a:t>Field Set-Up</a:t>
            </a:r>
          </a:p>
        </p:txBody>
      </p:sp>
      <p:sp>
        <p:nvSpPr>
          <p:cNvPr id="8" name="TextBox 7"/>
          <p:cNvSpPr txBox="1"/>
          <p:nvPr/>
        </p:nvSpPr>
        <p:spPr>
          <a:xfrm>
            <a:off x="990600" y="4343400"/>
            <a:ext cx="3962400" cy="1969770"/>
          </a:xfrm>
          <a:prstGeom prst="rect">
            <a:avLst/>
          </a:prstGeom>
          <a:noFill/>
        </p:spPr>
        <p:txBody>
          <a:bodyPr wrap="square" rtlCol="0">
            <a:spAutoFit/>
          </a:bodyPr>
          <a:lstStyle/>
          <a:p>
            <a:r>
              <a:rPr lang="en-US" sz="1600" b="1" dirty="0"/>
              <a:t>FOCUS:</a:t>
            </a:r>
            <a:r>
              <a:rPr lang="en-US" sz="1600" dirty="0"/>
              <a:t> </a:t>
            </a:r>
          </a:p>
          <a:p>
            <a:pPr>
              <a:buFont typeface="Wingdings" pitchFamily="2" charset="2"/>
              <a:buChar char="§"/>
            </a:pPr>
            <a:r>
              <a:rPr lang="en-US" sz="1600" dirty="0"/>
              <a:t> </a:t>
            </a:r>
            <a:r>
              <a:rPr lang="en-US" sz="1400" dirty="0"/>
              <a:t>passing/catching &amp; throwing</a:t>
            </a:r>
          </a:p>
          <a:p>
            <a:pPr>
              <a:buFont typeface="Wingdings" pitchFamily="2" charset="2"/>
              <a:buChar char="§"/>
            </a:pPr>
            <a:r>
              <a:rPr lang="en-US" sz="1400" dirty="0"/>
              <a:t> individual offensive &amp; defensive skills</a:t>
            </a:r>
          </a:p>
          <a:p>
            <a:r>
              <a:rPr lang="en-US" sz="1600" b="1" dirty="0"/>
              <a:t>EQUIPMENT:</a:t>
            </a:r>
            <a:endParaRPr lang="en-US" sz="1600" dirty="0"/>
          </a:p>
          <a:p>
            <a:pPr>
              <a:buFont typeface="Wingdings" pitchFamily="2" charset="2"/>
              <a:buChar char="§"/>
            </a:pPr>
            <a:r>
              <a:rPr lang="en-US" sz="1400" dirty="0"/>
              <a:t> 1 handball, 6-12 cones/bowling pins, color pennies</a:t>
            </a:r>
          </a:p>
          <a:p>
            <a:r>
              <a:rPr lang="en-US" sz="1600" b="1" dirty="0"/>
              <a:t>COURT SIZE: </a:t>
            </a:r>
          </a:p>
          <a:p>
            <a:pPr>
              <a:buFont typeface="Wingdings" pitchFamily="2" charset="2"/>
              <a:buChar char="§"/>
            </a:pPr>
            <a:r>
              <a:rPr lang="en-US" sz="1600" b="1" dirty="0"/>
              <a:t> </a:t>
            </a:r>
            <a:r>
              <a:rPr lang="en-US" sz="1400" dirty="0"/>
              <a:t>adapt to needs &amp; availability</a:t>
            </a:r>
            <a:endParaRPr lang="en-US" sz="1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72200"/>
            <a:ext cx="8229600" cy="685800"/>
          </a:xfrm>
        </p:spPr>
        <p:txBody>
          <a:bodyPr>
            <a:normAutofit/>
          </a:bodyPr>
          <a:lstStyle/>
          <a:p>
            <a:r>
              <a:rPr lang="en-US" sz="3200" b="0" dirty="0"/>
              <a:t>Cone Handball </a:t>
            </a:r>
          </a:p>
        </p:txBody>
      </p:sp>
      <p:sp>
        <p:nvSpPr>
          <p:cNvPr id="5" name="Text Placeholder 4"/>
          <p:cNvSpPr>
            <a:spLocks noGrp="1"/>
          </p:cNvSpPr>
          <p:nvPr>
            <p:ph type="body" idx="1"/>
          </p:nvPr>
        </p:nvSpPr>
        <p:spPr>
          <a:xfrm>
            <a:off x="152400" y="328278"/>
            <a:ext cx="4328160" cy="640080"/>
          </a:xfrm>
        </p:spPr>
        <p:txBody>
          <a:bodyPr>
            <a:normAutofit/>
          </a:bodyPr>
          <a:lstStyle/>
          <a:p>
            <a:pPr algn="ctr"/>
            <a:r>
              <a:rPr lang="en-US" sz="2000" dirty="0"/>
              <a:t>VARIATIONS</a:t>
            </a:r>
          </a:p>
        </p:txBody>
      </p:sp>
      <p:sp>
        <p:nvSpPr>
          <p:cNvPr id="7" name="Text Placeholder 6"/>
          <p:cNvSpPr>
            <a:spLocks noGrp="1"/>
          </p:cNvSpPr>
          <p:nvPr>
            <p:ph type="body" sz="half" idx="3"/>
          </p:nvPr>
        </p:nvSpPr>
        <p:spPr>
          <a:xfrm>
            <a:off x="4648200" y="304800"/>
            <a:ext cx="4251960" cy="640080"/>
          </a:xfrm>
        </p:spPr>
        <p:txBody>
          <a:bodyPr>
            <a:normAutofit/>
          </a:bodyPr>
          <a:lstStyle/>
          <a:p>
            <a:pPr algn="ctr"/>
            <a:r>
              <a:rPr lang="en-US" sz="2000" dirty="0"/>
              <a:t>TEACHING SUGGESTIONS</a:t>
            </a:r>
          </a:p>
        </p:txBody>
      </p:sp>
      <p:sp>
        <p:nvSpPr>
          <p:cNvPr id="6" name="Content Placeholder 5"/>
          <p:cNvSpPr>
            <a:spLocks noGrp="1"/>
          </p:cNvSpPr>
          <p:nvPr>
            <p:ph sz="quarter" idx="2"/>
          </p:nvPr>
        </p:nvSpPr>
        <p:spPr>
          <a:xfrm>
            <a:off x="152400" y="969336"/>
            <a:ext cx="4328160" cy="5126664"/>
          </a:xfrm>
          <a:solidFill>
            <a:schemeClr val="accent4">
              <a:lumMod val="60000"/>
              <a:lumOff val="40000"/>
            </a:schemeClr>
          </a:solidFill>
        </p:spPr>
        <p:txBody>
          <a:bodyPr>
            <a:normAutofit fontScale="92500"/>
          </a:bodyPr>
          <a:lstStyle/>
          <a:p>
            <a:pPr>
              <a:buNone/>
            </a:pPr>
            <a:r>
              <a:rPr lang="en-US" dirty="0"/>
              <a:t>With time, increase difficulty by:</a:t>
            </a:r>
          </a:p>
          <a:p>
            <a:pPr lvl="0">
              <a:buFont typeface="Wingdings" pitchFamily="2" charset="2"/>
              <a:buChar char="§"/>
            </a:pPr>
            <a:r>
              <a:rPr lang="en-US" dirty="0"/>
              <a:t>letting the players hold a ball for only one (1) second and/or</a:t>
            </a:r>
          </a:p>
          <a:p>
            <a:pPr lvl="0">
              <a:buFont typeface="Wingdings" pitchFamily="2" charset="2"/>
              <a:buChar char="§"/>
            </a:pPr>
            <a:r>
              <a:rPr lang="en-US" dirty="0"/>
              <a:t>allowing only jump shots and/or </a:t>
            </a:r>
          </a:p>
          <a:p>
            <a:pPr lvl="0">
              <a:buFont typeface="Wingdings" pitchFamily="2" charset="2"/>
              <a:buChar char="§"/>
            </a:pPr>
            <a:r>
              <a:rPr lang="en-US" dirty="0"/>
              <a:t>requiring set minimum of passes made before taking a shot and/or</a:t>
            </a:r>
          </a:p>
          <a:p>
            <a:pPr lvl="0">
              <a:buFont typeface="Wingdings" pitchFamily="2" charset="2"/>
              <a:buChar char="§"/>
            </a:pPr>
            <a:r>
              <a:rPr lang="en-US" dirty="0"/>
              <a:t>replacing cones with smaller or different targets (i.e., bowling pins, medicine balls, a small hurdle/box/ serving as a goal) and/or</a:t>
            </a:r>
          </a:p>
          <a:p>
            <a:pPr lvl="0">
              <a:buFont typeface="Wingdings" pitchFamily="2" charset="2"/>
              <a:buChar char="§"/>
            </a:pPr>
            <a:r>
              <a:rPr lang="en-US" dirty="0"/>
              <a:t>prohibiting dribbling, etc..</a:t>
            </a:r>
          </a:p>
          <a:p>
            <a:pPr>
              <a:buNone/>
            </a:pPr>
            <a:endParaRPr lang="en-US" dirty="0"/>
          </a:p>
        </p:txBody>
      </p:sp>
      <p:sp>
        <p:nvSpPr>
          <p:cNvPr id="8" name="Content Placeholder 7"/>
          <p:cNvSpPr>
            <a:spLocks noGrp="1"/>
          </p:cNvSpPr>
          <p:nvPr>
            <p:ph sz="quarter" idx="4"/>
          </p:nvPr>
        </p:nvSpPr>
        <p:spPr>
          <a:xfrm>
            <a:off x="4663440" y="969336"/>
            <a:ext cx="4251960" cy="5126664"/>
          </a:xfrm>
          <a:solidFill>
            <a:srgbClr val="FFFF66"/>
          </a:solidFill>
        </p:spPr>
        <p:txBody>
          <a:bodyPr>
            <a:normAutofit fontScale="62500" lnSpcReduction="20000"/>
          </a:bodyPr>
          <a:lstStyle/>
          <a:p>
            <a:r>
              <a:rPr lang="en-US" dirty="0"/>
              <a:t>Full court individual defense (“man to man”) without switching should be used.</a:t>
            </a:r>
          </a:p>
          <a:p>
            <a:r>
              <a:rPr lang="en-US" dirty="0"/>
              <a:t>Rules should be simple to make fair and uncomplicated calls and can be modified according to participants’ preparedness and coach’s preferences.</a:t>
            </a:r>
          </a:p>
          <a:p>
            <a:r>
              <a:rPr lang="en-US" dirty="0"/>
              <a:t>Do not allow players to form any zone like defensive formations.</a:t>
            </a:r>
          </a:p>
          <a:p>
            <a:r>
              <a:rPr lang="en-US" dirty="0"/>
              <a:t>Encourage constant movement, short passes as well as simple “break-free from your guard” and “pass and go” offensive strategies.</a:t>
            </a:r>
          </a:p>
          <a:p>
            <a:r>
              <a:rPr lang="en-US" dirty="0"/>
              <a:t>Emphasize holding the elbow high (above the shoulder) and ball high above the head prior to passing and/or throwing.</a:t>
            </a:r>
          </a:p>
          <a:p>
            <a:r>
              <a:rPr lang="en-US" dirty="0"/>
              <a:t>Remind players often that passing is always faster than dribbling. </a:t>
            </a:r>
          </a:p>
          <a:p>
            <a:r>
              <a:rPr lang="en-US" dirty="0"/>
              <a:t>Challenge players to pass the ball to all teammates positioned in unguarded areas to receive the ball and not to just a few “friends”.</a:t>
            </a:r>
          </a:p>
          <a:p>
            <a:r>
              <a:rPr lang="en-US" dirty="0"/>
              <a:t>While in defense, stress the importance of keeping their bodies between the attacker and their own goal.</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716280"/>
          </a:xfrm>
        </p:spPr>
        <p:txBody>
          <a:bodyPr>
            <a:normAutofit fontScale="90000"/>
          </a:bodyPr>
          <a:lstStyle/>
          <a:p>
            <a:pPr algn="ctr"/>
            <a:r>
              <a:rPr lang="en-US" dirty="0"/>
              <a:t>2. Hula-Hoop Handball</a:t>
            </a:r>
          </a:p>
        </p:txBody>
      </p:sp>
      <p:sp>
        <p:nvSpPr>
          <p:cNvPr id="4" name="Content Placeholder 3"/>
          <p:cNvSpPr>
            <a:spLocks noGrp="1"/>
          </p:cNvSpPr>
          <p:nvPr>
            <p:ph sz="half" idx="2"/>
          </p:nvPr>
        </p:nvSpPr>
        <p:spPr>
          <a:xfrm>
            <a:off x="4800600" y="1143000"/>
            <a:ext cx="4191000" cy="5486400"/>
          </a:xfrm>
        </p:spPr>
        <p:txBody>
          <a:bodyPr>
            <a:normAutofit/>
          </a:bodyPr>
          <a:lstStyle/>
          <a:p>
            <a:r>
              <a:rPr lang="en-US" sz="1600" dirty="0"/>
              <a:t>Two teams compete to score as many points as they can within set time by placing a ball inside 2-4 hula-hoops placed randomly on the floor/field.</a:t>
            </a:r>
          </a:p>
          <a:p>
            <a:r>
              <a:rPr lang="en-US" sz="1600" dirty="0"/>
              <a:t>The game starts with a jump ball &amp; is played according to no body contact rule.</a:t>
            </a:r>
          </a:p>
          <a:p>
            <a:r>
              <a:rPr lang="en-US" sz="1600" dirty="0"/>
              <a:t>Players are allowed to dribble, pass/catch, hold the ball for 3 sec. &amp; making 3 steps with a ball.</a:t>
            </a:r>
          </a:p>
          <a:p>
            <a:r>
              <a:rPr lang="en-US" sz="1600" dirty="0"/>
              <a:t>A free-throw is a simple pass from one player to another to restart the game.</a:t>
            </a:r>
          </a:p>
          <a:p>
            <a:r>
              <a:rPr lang="en-US" sz="1600" dirty="0"/>
              <a:t>A point is scored when the ball touches the ground inside a hula-hoop.</a:t>
            </a:r>
          </a:p>
          <a:p>
            <a:r>
              <a:rPr lang="en-US" sz="1600" dirty="0"/>
              <a:t>After each point scored, the game is restarted from that hula-hoop by a captain or another designated player.</a:t>
            </a:r>
          </a:p>
          <a:p>
            <a:r>
              <a:rPr lang="en-US" sz="1600" dirty="0"/>
              <a:t>If the ball goes out of bounds, the game is restarted from sideline with a throw-in.</a:t>
            </a:r>
          </a:p>
          <a:p>
            <a:pPr>
              <a:buNone/>
            </a:pPr>
            <a:endParaRPr lang="en-US" sz="1600" dirty="0"/>
          </a:p>
          <a:p>
            <a:endParaRPr lang="en-US" sz="1600" dirty="0"/>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1143000" y="1447800"/>
            <a:ext cx="3657600" cy="2432211"/>
          </a:xfrm>
          <a:prstGeom prst="rect">
            <a:avLst/>
          </a:prstGeom>
          <a:noFill/>
          <a:ln w="9525">
            <a:noFill/>
            <a:miter lim="800000"/>
            <a:headEnd/>
            <a:tailEnd/>
          </a:ln>
        </p:spPr>
      </p:pic>
      <p:sp>
        <p:nvSpPr>
          <p:cNvPr id="6" name="TextBox 5"/>
          <p:cNvSpPr txBox="1"/>
          <p:nvPr/>
        </p:nvSpPr>
        <p:spPr>
          <a:xfrm>
            <a:off x="1143000" y="990600"/>
            <a:ext cx="3657600" cy="461665"/>
          </a:xfrm>
          <a:prstGeom prst="rect">
            <a:avLst/>
          </a:prstGeom>
          <a:noFill/>
        </p:spPr>
        <p:txBody>
          <a:bodyPr wrap="square" rtlCol="0">
            <a:spAutoFit/>
          </a:bodyPr>
          <a:lstStyle/>
          <a:p>
            <a:pPr algn="ctr"/>
            <a:r>
              <a:rPr lang="en-US" dirty="0"/>
              <a:t>Field Set-Up</a:t>
            </a:r>
          </a:p>
        </p:txBody>
      </p:sp>
      <p:sp>
        <p:nvSpPr>
          <p:cNvPr id="8" name="TextBox 7"/>
          <p:cNvSpPr txBox="1"/>
          <p:nvPr/>
        </p:nvSpPr>
        <p:spPr>
          <a:xfrm>
            <a:off x="1219200" y="4191000"/>
            <a:ext cx="3581400" cy="2215991"/>
          </a:xfrm>
          <a:prstGeom prst="rect">
            <a:avLst/>
          </a:prstGeom>
          <a:noFill/>
        </p:spPr>
        <p:txBody>
          <a:bodyPr wrap="square" rtlCol="0">
            <a:spAutoFit/>
          </a:bodyPr>
          <a:lstStyle/>
          <a:p>
            <a:r>
              <a:rPr lang="en-US" sz="1600" b="1" dirty="0"/>
              <a:t>FOCUS:</a:t>
            </a:r>
            <a:r>
              <a:rPr lang="en-US" sz="1600" dirty="0"/>
              <a:t> </a:t>
            </a:r>
          </a:p>
          <a:p>
            <a:pPr>
              <a:buFont typeface="Wingdings" pitchFamily="2" charset="2"/>
              <a:buChar char="§"/>
            </a:pPr>
            <a:r>
              <a:rPr lang="en-US" sz="1600" dirty="0"/>
              <a:t> </a:t>
            </a:r>
            <a:r>
              <a:rPr lang="en-US" sz="1400" dirty="0"/>
              <a:t>passing/catching &amp; throwing</a:t>
            </a:r>
          </a:p>
          <a:p>
            <a:pPr>
              <a:buFont typeface="Wingdings" pitchFamily="2" charset="2"/>
              <a:buChar char="§"/>
            </a:pPr>
            <a:r>
              <a:rPr lang="en-US" sz="1400" dirty="0"/>
              <a:t> individual offensive &amp; defensive skills</a:t>
            </a:r>
          </a:p>
          <a:p>
            <a:pPr>
              <a:buFont typeface="Wingdings" pitchFamily="2" charset="2"/>
              <a:buChar char="§"/>
            </a:pPr>
            <a:r>
              <a:rPr lang="en-US" sz="1400" dirty="0"/>
              <a:t>Improving cardiovascular endurance</a:t>
            </a:r>
          </a:p>
          <a:p>
            <a:r>
              <a:rPr lang="en-US" sz="1600" b="1" dirty="0"/>
              <a:t>EQUIPMENT:</a:t>
            </a:r>
            <a:endParaRPr lang="en-US" sz="1600" dirty="0"/>
          </a:p>
          <a:p>
            <a:pPr>
              <a:buFont typeface="Wingdings" pitchFamily="2" charset="2"/>
              <a:buChar char="§"/>
            </a:pPr>
            <a:r>
              <a:rPr lang="en-US" sz="1600" dirty="0"/>
              <a:t> </a:t>
            </a:r>
            <a:r>
              <a:rPr lang="en-US" sz="1400" dirty="0"/>
              <a:t>1 handball, 2-4 hula-hoops, color pennies</a:t>
            </a:r>
          </a:p>
          <a:p>
            <a:r>
              <a:rPr lang="en-US" sz="1600" b="1" dirty="0"/>
              <a:t>COURT SIZE: </a:t>
            </a:r>
          </a:p>
          <a:p>
            <a:pPr>
              <a:buFont typeface="Wingdings" pitchFamily="2" charset="2"/>
              <a:buChar char="§"/>
            </a:pPr>
            <a:r>
              <a:rPr lang="en-US" sz="1600" b="1" dirty="0"/>
              <a:t> </a:t>
            </a:r>
            <a:r>
              <a:rPr lang="en-US" sz="1400" dirty="0"/>
              <a:t>adapt to needs &amp; availability</a:t>
            </a:r>
            <a:endParaRPr lang="en-US" sz="1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248400"/>
            <a:ext cx="8229600" cy="609600"/>
          </a:xfrm>
        </p:spPr>
        <p:txBody>
          <a:bodyPr>
            <a:normAutofit/>
          </a:bodyPr>
          <a:lstStyle/>
          <a:p>
            <a:r>
              <a:rPr lang="en-US" sz="2800" b="0" dirty="0"/>
              <a:t>Hula-Hoop Handball</a:t>
            </a:r>
          </a:p>
        </p:txBody>
      </p:sp>
      <p:sp>
        <p:nvSpPr>
          <p:cNvPr id="6" name="Text Placeholder 5"/>
          <p:cNvSpPr>
            <a:spLocks noGrp="1"/>
          </p:cNvSpPr>
          <p:nvPr>
            <p:ph type="body" idx="1"/>
          </p:nvPr>
        </p:nvSpPr>
        <p:spPr>
          <a:xfrm>
            <a:off x="152400" y="328278"/>
            <a:ext cx="4328160" cy="433722"/>
          </a:xfrm>
        </p:spPr>
        <p:txBody>
          <a:bodyPr>
            <a:normAutofit/>
          </a:bodyPr>
          <a:lstStyle/>
          <a:p>
            <a:pPr algn="ctr"/>
            <a:r>
              <a:rPr lang="en-US" sz="2000" dirty="0"/>
              <a:t>VARIATIONS</a:t>
            </a:r>
          </a:p>
        </p:txBody>
      </p:sp>
      <p:sp>
        <p:nvSpPr>
          <p:cNvPr id="8" name="Text Placeholder 7"/>
          <p:cNvSpPr>
            <a:spLocks noGrp="1"/>
          </p:cNvSpPr>
          <p:nvPr>
            <p:ph type="body" sz="half" idx="3"/>
          </p:nvPr>
        </p:nvSpPr>
        <p:spPr>
          <a:xfrm>
            <a:off x="4663440" y="328278"/>
            <a:ext cx="4251960" cy="433722"/>
          </a:xfrm>
        </p:spPr>
        <p:txBody>
          <a:bodyPr>
            <a:normAutofit/>
          </a:bodyPr>
          <a:lstStyle/>
          <a:p>
            <a:pPr algn="ctr"/>
            <a:r>
              <a:rPr lang="en-US" sz="2000" dirty="0"/>
              <a:t>TEACHING SUGGESTIONS</a:t>
            </a:r>
          </a:p>
        </p:txBody>
      </p:sp>
      <p:sp>
        <p:nvSpPr>
          <p:cNvPr id="7" name="Content Placeholder 6"/>
          <p:cNvSpPr>
            <a:spLocks noGrp="1"/>
          </p:cNvSpPr>
          <p:nvPr>
            <p:ph sz="quarter" idx="2"/>
          </p:nvPr>
        </p:nvSpPr>
        <p:spPr>
          <a:xfrm>
            <a:off x="152400" y="762000"/>
            <a:ext cx="4328160" cy="5486400"/>
          </a:xfrm>
          <a:solidFill>
            <a:schemeClr val="accent4">
              <a:lumMod val="60000"/>
              <a:lumOff val="40000"/>
            </a:schemeClr>
          </a:solidFill>
        </p:spPr>
        <p:txBody>
          <a:bodyPr>
            <a:normAutofit fontScale="70000" lnSpcReduction="20000"/>
          </a:bodyPr>
          <a:lstStyle/>
          <a:p>
            <a:pPr>
              <a:buNone/>
            </a:pPr>
            <a:r>
              <a:rPr lang="en-US" dirty="0"/>
              <a:t>When introducing the game for a first time, play it with only two (2) hula-hoops.   </a:t>
            </a:r>
          </a:p>
          <a:p>
            <a:pPr>
              <a:buNone/>
            </a:pPr>
            <a:r>
              <a:rPr lang="en-US" dirty="0"/>
              <a:t>As players gain confidence in their individual skills, increase difficulty by adding 1-2 more hula-hoops.   This will create an increased decision making, peripheral vision, and spatial orientation challenge for both offense and defense.   In time, experiment with:</a:t>
            </a:r>
          </a:p>
          <a:p>
            <a:pPr lvl="0"/>
            <a:r>
              <a:rPr lang="en-US" dirty="0"/>
              <a:t> using various balls’ sizes and shapes, </a:t>
            </a:r>
          </a:p>
          <a:p>
            <a:pPr lvl="0"/>
            <a:r>
              <a:rPr lang="en-US" dirty="0"/>
              <a:t>letting the players hold a ball for only one (1) second and/or </a:t>
            </a:r>
          </a:p>
          <a:p>
            <a:pPr lvl="0"/>
            <a:r>
              <a:rPr lang="en-US" dirty="0"/>
              <a:t>allowing to use only “a weak” hand and/or </a:t>
            </a:r>
          </a:p>
          <a:p>
            <a:pPr lvl="0"/>
            <a:r>
              <a:rPr lang="en-US" dirty="0"/>
              <a:t>requiring set minimum of passes made before an attempt to score and/or </a:t>
            </a:r>
          </a:p>
          <a:p>
            <a:pPr lvl="0"/>
            <a:r>
              <a:rPr lang="en-US" dirty="0"/>
              <a:t>replacing hula-hoops with smaller targets such as one foot circular floor markers and/or </a:t>
            </a:r>
          </a:p>
          <a:p>
            <a:pPr lvl="0"/>
            <a:r>
              <a:rPr lang="en-US" dirty="0"/>
              <a:t>prohibiting dribbling, etc.</a:t>
            </a:r>
          </a:p>
          <a:p>
            <a:endParaRPr lang="en-US" dirty="0"/>
          </a:p>
        </p:txBody>
      </p:sp>
      <p:sp>
        <p:nvSpPr>
          <p:cNvPr id="9" name="Content Placeholder 8"/>
          <p:cNvSpPr>
            <a:spLocks noGrp="1"/>
          </p:cNvSpPr>
          <p:nvPr>
            <p:ph sz="quarter" idx="4"/>
          </p:nvPr>
        </p:nvSpPr>
        <p:spPr>
          <a:xfrm>
            <a:off x="4663440" y="762000"/>
            <a:ext cx="4251960" cy="5486400"/>
          </a:xfrm>
          <a:solidFill>
            <a:srgbClr val="FFFF66"/>
          </a:solidFill>
        </p:spPr>
        <p:txBody>
          <a:bodyPr>
            <a:noAutofit/>
          </a:bodyPr>
          <a:lstStyle/>
          <a:p>
            <a:r>
              <a:rPr lang="en-US" sz="1300" dirty="0"/>
              <a:t>Full court individual defense (“man to man”) should be used.</a:t>
            </a:r>
          </a:p>
          <a:p>
            <a:r>
              <a:rPr lang="en-US" sz="1300" dirty="0"/>
              <a:t>Rules should be simple to make fair and uncomplicated calls and can be modified according to students’ preparedness and teacher’s preferences.</a:t>
            </a:r>
          </a:p>
          <a:p>
            <a:r>
              <a:rPr lang="en-US" sz="1300" dirty="0"/>
              <a:t>Do not allow players to form any zone like defensive formations around hula-hoops.</a:t>
            </a:r>
          </a:p>
          <a:p>
            <a:r>
              <a:rPr lang="en-US" sz="1300" dirty="0"/>
              <a:t>Encourage constant movement, short one hand overhead passes as well as simple “break-free from your guard” and “pass and go” offensive strategies.</a:t>
            </a:r>
          </a:p>
          <a:p>
            <a:r>
              <a:rPr lang="en-US" sz="1300" dirty="0"/>
              <a:t>Use verbal cues such as “Hold your elbow high!” and “Keep the ball above the head!” prior to passing to a partner.</a:t>
            </a:r>
          </a:p>
          <a:p>
            <a:r>
              <a:rPr lang="en-US" sz="1300" dirty="0"/>
              <a:t>Remind players that excessive dribbling slows down the game. </a:t>
            </a:r>
          </a:p>
          <a:p>
            <a:r>
              <a:rPr lang="en-US" sz="1300" dirty="0"/>
              <a:t>Challenge players to pass the ball to all teammates advantageously positioned in unguarded areas.   Praise players for using situational passes (i.e., bounce pass) as the tactical circumstances may dictate. </a:t>
            </a:r>
          </a:p>
          <a:p>
            <a:r>
              <a:rPr lang="en-US" sz="1300" dirty="0"/>
              <a:t>While in defense, stress the importance of footwork (without crossing legs) and constant anticipation of the next pass to either intercept it or block it.</a:t>
            </a:r>
          </a:p>
          <a:p>
            <a:r>
              <a:rPr lang="en-US" sz="1300" dirty="0"/>
              <a:t>Stress positive encouragement, unselfish team play and active participation.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457200"/>
          </a:xfrm>
        </p:spPr>
        <p:txBody>
          <a:bodyPr>
            <a:normAutofit fontScale="90000"/>
          </a:bodyPr>
          <a:lstStyle/>
          <a:p>
            <a:pPr algn="ctr"/>
            <a:r>
              <a:rPr lang="en-US" dirty="0"/>
              <a:t>3. Six Passes Handball</a:t>
            </a:r>
          </a:p>
        </p:txBody>
      </p:sp>
      <p:sp>
        <p:nvSpPr>
          <p:cNvPr id="4" name="Content Placeholder 3"/>
          <p:cNvSpPr>
            <a:spLocks noGrp="1"/>
          </p:cNvSpPr>
          <p:nvPr>
            <p:ph sz="half" idx="2"/>
          </p:nvPr>
        </p:nvSpPr>
        <p:spPr>
          <a:xfrm>
            <a:off x="4572000" y="990600"/>
            <a:ext cx="4361688" cy="5638800"/>
          </a:xfrm>
        </p:spPr>
        <p:txBody>
          <a:bodyPr>
            <a:normAutofit fontScale="92500" lnSpcReduction="10000"/>
          </a:bodyPr>
          <a:lstStyle/>
          <a:p>
            <a:r>
              <a:rPr lang="en-US" sz="1600" dirty="0"/>
              <a:t>Two teams compete to score as many points as they can within set time by attempting to make 6 consecutive passes among their teammates.   Players must count out-loud number of passes being made.</a:t>
            </a:r>
          </a:p>
          <a:p>
            <a:r>
              <a:rPr lang="en-US" sz="1600" dirty="0"/>
              <a:t>The game starts with a jump ball &amp; is played according to no body contact rule.</a:t>
            </a:r>
          </a:p>
          <a:p>
            <a:r>
              <a:rPr lang="en-US" sz="1600" dirty="0"/>
              <a:t>Players are allowed to dribble, pass/catch, hold the ball for 3 sec. &amp; making 3 steps with a ball.</a:t>
            </a:r>
          </a:p>
          <a:p>
            <a:r>
              <a:rPr lang="en-US" sz="1600" dirty="0"/>
              <a:t>A free-throw is a simple pass from one player to another to restart the game.</a:t>
            </a:r>
          </a:p>
          <a:p>
            <a:r>
              <a:rPr lang="en-US" sz="1600" dirty="0"/>
              <a:t>A point is scored when the team completes 6 passes in a row without the ball being intercepted or lost due to technical error.</a:t>
            </a:r>
          </a:p>
          <a:p>
            <a:r>
              <a:rPr lang="en-US" sz="1600" dirty="0"/>
              <a:t>After each point scored, the game is restarted by a captain or another designated player from the other team.</a:t>
            </a:r>
          </a:p>
          <a:p>
            <a:r>
              <a:rPr lang="en-US" sz="1600" dirty="0"/>
              <a:t>If the ball goes out of bounds, the game is restarted from sideline with a throw-in.   All passes made prior to a ball leaving the court are considered null and the team in possession of the ball needs to start their count from 0.</a:t>
            </a:r>
          </a:p>
          <a:p>
            <a:r>
              <a:rPr lang="en-US" sz="1600" dirty="0"/>
              <a:t>Each pass must be made between two different players.</a:t>
            </a:r>
          </a:p>
          <a:p>
            <a:endParaRPr lang="en-US" sz="1600"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1066800" y="1371600"/>
            <a:ext cx="3429000" cy="3047999"/>
          </a:xfrm>
          <a:prstGeom prst="rect">
            <a:avLst/>
          </a:prstGeom>
          <a:noFill/>
          <a:ln w="9525">
            <a:noFill/>
            <a:miter lim="800000"/>
            <a:headEnd/>
            <a:tailEnd/>
          </a:ln>
        </p:spPr>
      </p:pic>
      <p:sp>
        <p:nvSpPr>
          <p:cNvPr id="8" name="TextBox 7"/>
          <p:cNvSpPr txBox="1"/>
          <p:nvPr/>
        </p:nvSpPr>
        <p:spPr>
          <a:xfrm>
            <a:off x="1295400" y="914401"/>
            <a:ext cx="2971800" cy="461665"/>
          </a:xfrm>
          <a:prstGeom prst="rect">
            <a:avLst/>
          </a:prstGeom>
          <a:noFill/>
        </p:spPr>
        <p:txBody>
          <a:bodyPr wrap="square" rtlCol="0">
            <a:spAutoFit/>
          </a:bodyPr>
          <a:lstStyle/>
          <a:p>
            <a:pPr algn="ctr"/>
            <a:r>
              <a:rPr lang="en-US" dirty="0"/>
              <a:t>FIELD SET-UP</a:t>
            </a:r>
          </a:p>
        </p:txBody>
      </p:sp>
      <p:sp>
        <p:nvSpPr>
          <p:cNvPr id="9" name="TextBox 8"/>
          <p:cNvSpPr txBox="1"/>
          <p:nvPr/>
        </p:nvSpPr>
        <p:spPr>
          <a:xfrm>
            <a:off x="1143000" y="4572000"/>
            <a:ext cx="3810000" cy="1938992"/>
          </a:xfrm>
          <a:prstGeom prst="rect">
            <a:avLst/>
          </a:prstGeom>
          <a:noFill/>
        </p:spPr>
        <p:txBody>
          <a:bodyPr wrap="square" rtlCol="0">
            <a:spAutoFit/>
          </a:bodyPr>
          <a:lstStyle/>
          <a:p>
            <a:r>
              <a:rPr lang="en-US" sz="1600" b="1" dirty="0"/>
              <a:t>FOCUS:</a:t>
            </a:r>
            <a:r>
              <a:rPr lang="en-US" sz="1600" dirty="0"/>
              <a:t> </a:t>
            </a:r>
          </a:p>
          <a:p>
            <a:pPr>
              <a:buFont typeface="Wingdings" pitchFamily="2" charset="2"/>
              <a:buChar char="§"/>
            </a:pPr>
            <a:r>
              <a:rPr lang="en-US" sz="1400" dirty="0"/>
              <a:t> passing/catching &amp; throwing</a:t>
            </a:r>
          </a:p>
          <a:p>
            <a:pPr>
              <a:buFont typeface="Wingdings" pitchFamily="2" charset="2"/>
              <a:buChar char="§"/>
            </a:pPr>
            <a:r>
              <a:rPr lang="en-US" sz="1400" dirty="0"/>
              <a:t> individual offensive &amp; defensive skills</a:t>
            </a:r>
          </a:p>
          <a:p>
            <a:pPr>
              <a:buFont typeface="Wingdings" pitchFamily="2" charset="2"/>
              <a:buChar char="§"/>
            </a:pPr>
            <a:r>
              <a:rPr lang="en-US" sz="1400" dirty="0"/>
              <a:t> Improving spatial orientation</a:t>
            </a:r>
          </a:p>
          <a:p>
            <a:r>
              <a:rPr lang="en-US" sz="1600" b="1" dirty="0"/>
              <a:t>EQUIPMENT:</a:t>
            </a:r>
            <a:endParaRPr lang="en-US" sz="1600" dirty="0"/>
          </a:p>
          <a:p>
            <a:pPr>
              <a:buFont typeface="Wingdings" pitchFamily="2" charset="2"/>
              <a:buChar char="§"/>
            </a:pPr>
            <a:r>
              <a:rPr lang="en-US" sz="1400" dirty="0"/>
              <a:t> 1 handball, color pennies</a:t>
            </a:r>
          </a:p>
          <a:p>
            <a:r>
              <a:rPr lang="en-US" sz="1600" b="1" dirty="0"/>
              <a:t>COURT SIZE: </a:t>
            </a:r>
          </a:p>
          <a:p>
            <a:pPr>
              <a:buFont typeface="Wingdings" pitchFamily="2" charset="2"/>
              <a:buChar char="§"/>
            </a:pPr>
            <a:r>
              <a:rPr lang="en-US" sz="1400" b="1" dirty="0"/>
              <a:t> </a:t>
            </a:r>
            <a:r>
              <a:rPr lang="en-US" sz="1400" dirty="0"/>
              <a:t>adapt to needs &amp; availability</a:t>
            </a:r>
            <a:endParaRPr lang="en-US" sz="1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b4fff8a3-050f-428f-b966-cc56f581f9b1}" enabled="1" method="Standard" siteId="{7dfbfb93-19b6-4985-ac7e-501a37938456}" contentBits="0" removed="0"/>
</clbl:labelList>
</file>

<file path=docProps/app.xml><?xml version="1.0" encoding="utf-8"?>
<Properties xmlns="http://schemas.openxmlformats.org/officeDocument/2006/extended-properties" xmlns:vt="http://schemas.openxmlformats.org/officeDocument/2006/docPropsVTypes">
  <Template/>
  <TotalTime>16410</TotalTime>
  <Words>6590</Words>
  <Application>Microsoft Office PowerPoint</Application>
  <PresentationFormat>On-screen Show (4:3)</PresentationFormat>
  <Paragraphs>479</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Gill Sans MT</vt:lpstr>
      <vt:lpstr>Verdana</vt:lpstr>
      <vt:lpstr>Wingdings</vt:lpstr>
      <vt:lpstr>Wingdings 2</vt:lpstr>
      <vt:lpstr>Solstice</vt:lpstr>
      <vt:lpstr>PowerPoint Presentation</vt:lpstr>
      <vt:lpstr>Lead-Up Games</vt:lpstr>
      <vt:lpstr>Selected Lead-Up Games</vt:lpstr>
      <vt:lpstr>Character Counts</vt:lpstr>
      <vt:lpstr>1. Cone Handball </vt:lpstr>
      <vt:lpstr>Cone Handball </vt:lpstr>
      <vt:lpstr>2. Hula-Hoop Handball</vt:lpstr>
      <vt:lpstr>Hula-Hoop Handball</vt:lpstr>
      <vt:lpstr>3. Six Passes Handball</vt:lpstr>
      <vt:lpstr>Six Passes Handball</vt:lpstr>
      <vt:lpstr>4. Gates Handball</vt:lpstr>
      <vt:lpstr>Gates Handball</vt:lpstr>
      <vt:lpstr>5.  Handball in Zones</vt:lpstr>
      <vt:lpstr>Scooter Handball in Zones</vt:lpstr>
      <vt:lpstr>6. Zone Handball</vt:lpstr>
      <vt:lpstr>Zone Handball</vt:lpstr>
      <vt:lpstr>7. Touchdown Handball</vt:lpstr>
      <vt:lpstr>Touchdown Handball</vt:lpstr>
      <vt:lpstr>8. Protect Your Royals</vt:lpstr>
      <vt:lpstr>Protect Your Royals</vt:lpstr>
      <vt:lpstr>9. Prisoners &amp; Guards</vt:lpstr>
      <vt:lpstr>Prisoners &amp; Guards</vt:lpstr>
      <vt:lpstr>10. Feed the Tigers</vt:lpstr>
      <vt:lpstr>Feed the Tigers</vt:lpstr>
      <vt:lpstr>11. Police and Thieves</vt:lpstr>
      <vt:lpstr>Police &amp; Thieves </vt:lpstr>
      <vt:lpstr>12. Big Chase</vt:lpstr>
      <vt:lpstr>Big Chase </vt:lpstr>
    </vt:vector>
  </TitlesOfParts>
  <Company>Steve  Pastorino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Pastorino</dc:creator>
  <cp:lastModifiedBy>Chris Seen</cp:lastModifiedBy>
  <cp:revision>520</cp:revision>
  <cp:lastPrinted>2017-08-17T02:43:11Z</cp:lastPrinted>
  <dcterms:created xsi:type="dcterms:W3CDTF">2012-02-13T15:30:47Z</dcterms:created>
  <dcterms:modified xsi:type="dcterms:W3CDTF">2022-10-06T05:26:14Z</dcterms:modified>
</cp:coreProperties>
</file>